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48"/>
  </p:notesMasterIdLst>
  <p:handoutMasterIdLst>
    <p:handoutMasterId r:id="rId49"/>
  </p:handoutMasterIdLst>
  <p:sldIdLst>
    <p:sldId id="262" r:id="rId3"/>
    <p:sldId id="257" r:id="rId4"/>
    <p:sldId id="389" r:id="rId5"/>
    <p:sldId id="301" r:id="rId6"/>
    <p:sldId id="390" r:id="rId7"/>
    <p:sldId id="418" r:id="rId8"/>
    <p:sldId id="431" r:id="rId9"/>
    <p:sldId id="384" r:id="rId10"/>
    <p:sldId id="398" r:id="rId11"/>
    <p:sldId id="320" r:id="rId12"/>
    <p:sldId id="411" r:id="rId13"/>
    <p:sldId id="322" r:id="rId14"/>
    <p:sldId id="412" r:id="rId15"/>
    <p:sldId id="382" r:id="rId16"/>
    <p:sldId id="414" r:id="rId17"/>
    <p:sldId id="397" r:id="rId18"/>
    <p:sldId id="415" r:id="rId19"/>
    <p:sldId id="399" r:id="rId20"/>
    <p:sldId id="386" r:id="rId21"/>
    <p:sldId id="416" r:id="rId22"/>
    <p:sldId id="400" r:id="rId23"/>
    <p:sldId id="402" r:id="rId24"/>
    <p:sldId id="433" r:id="rId25"/>
    <p:sldId id="403" r:id="rId26"/>
    <p:sldId id="405" r:id="rId27"/>
    <p:sldId id="362" r:id="rId28"/>
    <p:sldId id="406" r:id="rId29"/>
    <p:sldId id="410" r:id="rId30"/>
    <p:sldId id="407" r:id="rId31"/>
    <p:sldId id="385" r:id="rId32"/>
    <p:sldId id="408" r:id="rId33"/>
    <p:sldId id="419" r:id="rId34"/>
    <p:sldId id="430" r:id="rId35"/>
    <p:sldId id="429" r:id="rId36"/>
    <p:sldId id="420" r:id="rId37"/>
    <p:sldId id="421" r:id="rId38"/>
    <p:sldId id="422" r:id="rId39"/>
    <p:sldId id="432" r:id="rId40"/>
    <p:sldId id="423" r:id="rId41"/>
    <p:sldId id="424" r:id="rId42"/>
    <p:sldId id="425" r:id="rId43"/>
    <p:sldId id="426" r:id="rId44"/>
    <p:sldId id="427" r:id="rId45"/>
    <p:sldId id="409" r:id="rId46"/>
    <p:sldId id="388" r:id="rId47"/>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7289" autoAdjust="0"/>
  </p:normalViewPr>
  <p:slideViewPr>
    <p:cSldViewPr snapToGrid="0">
      <p:cViewPr varScale="1">
        <p:scale>
          <a:sx n="114" d="100"/>
          <a:sy n="114" d="100"/>
        </p:scale>
        <p:origin x="474" y="11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2"/>
    </p:cViewPr>
  </p:sorter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Ksb-nas\ksb\Sportabzeichen\Auswertungen%20Berichte%20Bilder\2021\Bericht%20DSA%20f&#252;r%20Manuelas%20Brosch&#252;re\Tabelle%203%20Sportabzeichen%20Vereine%202021.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Sportabzeichen</a:t>
            </a:r>
            <a:r>
              <a:rPr lang="en-US"/>
              <a:t>
</a:t>
            </a:r>
            <a:r>
              <a:rPr lang="en-US" sz="1200"/>
              <a:t>2014 bis 2021</a:t>
            </a:r>
          </a:p>
        </c:rich>
      </c:tx>
      <c:overlay val="0"/>
      <c:spPr>
        <a:noFill/>
        <a:ln w="25400">
          <a:noFill/>
        </a:ln>
      </c:spPr>
    </c:title>
    <c:autoTitleDeleted val="0"/>
    <c:plotArea>
      <c:layout/>
      <c:barChart>
        <c:barDir val="col"/>
        <c:grouping val="clustered"/>
        <c:varyColors val="0"/>
        <c:ser>
          <c:idx val="0"/>
          <c:order val="0"/>
          <c:tx>
            <c:strRef>
              <c:f>'SpoAbz Historie'!$A$2</c:f>
              <c:strCache>
                <c:ptCount val="1"/>
                <c:pt idx="0">
                  <c:v>Jugend bis 17 LJ.</c:v>
                </c:pt>
              </c:strCache>
            </c:strRef>
          </c:tx>
          <c:spPr>
            <a:solidFill>
              <a:srgbClr val="4F81B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'SpoAbz Historie'!$B$1:$I$1</c:f>
              <c:numCache>
                <c:formatCode>General</c:formatCode>
                <c:ptCount val="8"/>
                <c:pt idx="0">
                  <c:v>2014</c:v>
                </c:pt>
                <c:pt idx="1">
                  <c:v>2015</c:v>
                </c:pt>
                <c:pt idx="2">
                  <c:v>2016</c:v>
                </c:pt>
                <c:pt idx="3">
                  <c:v>2017</c:v>
                </c:pt>
                <c:pt idx="4">
                  <c:v>2018</c:v>
                </c:pt>
                <c:pt idx="5">
                  <c:v>2019</c:v>
                </c:pt>
                <c:pt idx="6">
                  <c:v>2020</c:v>
                </c:pt>
                <c:pt idx="7">
                  <c:v>2021</c:v>
                </c:pt>
              </c:numCache>
            </c:numRef>
          </c:cat>
          <c:val>
            <c:numRef>
              <c:f>'SpoAbz Historie'!$B$2:$I$2</c:f>
              <c:numCache>
                <c:formatCode>General</c:formatCode>
                <c:ptCount val="8"/>
                <c:pt idx="0">
                  <c:v>1715</c:v>
                </c:pt>
                <c:pt idx="1">
                  <c:v>1546</c:v>
                </c:pt>
                <c:pt idx="2">
                  <c:v>1593</c:v>
                </c:pt>
                <c:pt idx="3">
                  <c:v>1437</c:v>
                </c:pt>
                <c:pt idx="4">
                  <c:v>1524</c:v>
                </c:pt>
                <c:pt idx="5">
                  <c:v>1448</c:v>
                </c:pt>
                <c:pt idx="6">
                  <c:v>762</c:v>
                </c:pt>
                <c:pt idx="7">
                  <c:v>957</c:v>
                </c:pt>
              </c:numCache>
            </c:numRef>
          </c:val>
          <c:extLst>
            <c:ext xmlns:c16="http://schemas.microsoft.com/office/drawing/2014/chart" uri="{C3380CC4-5D6E-409C-BE32-E72D297353CC}">
              <c16:uniqueId val="{00000000-4AFE-4AEA-8B55-A75848716302}"/>
            </c:ext>
          </c:extLst>
        </c:ser>
        <c:ser>
          <c:idx val="1"/>
          <c:order val="1"/>
          <c:tx>
            <c:strRef>
              <c:f>'SpoAbz Historie'!$A$3</c:f>
              <c:strCache>
                <c:ptCount val="1"/>
                <c:pt idx="0">
                  <c:v>Erwachsene ab 18 LJ.</c:v>
                </c:pt>
              </c:strCache>
            </c:strRef>
          </c:tx>
          <c:spPr>
            <a:solidFill>
              <a:srgbClr val="C0504D"/>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'SpoAbz Historie'!$B$1:$I$1</c:f>
              <c:numCache>
                <c:formatCode>General</c:formatCode>
                <c:ptCount val="8"/>
                <c:pt idx="0">
                  <c:v>2014</c:v>
                </c:pt>
                <c:pt idx="1">
                  <c:v>2015</c:v>
                </c:pt>
                <c:pt idx="2">
                  <c:v>2016</c:v>
                </c:pt>
                <c:pt idx="3">
                  <c:v>2017</c:v>
                </c:pt>
                <c:pt idx="4">
                  <c:v>2018</c:v>
                </c:pt>
                <c:pt idx="5">
                  <c:v>2019</c:v>
                </c:pt>
                <c:pt idx="6">
                  <c:v>2020</c:v>
                </c:pt>
                <c:pt idx="7">
                  <c:v>2021</c:v>
                </c:pt>
              </c:numCache>
            </c:numRef>
          </c:cat>
          <c:val>
            <c:numRef>
              <c:f>'SpoAbz Historie'!$B$3:$I$3</c:f>
              <c:numCache>
                <c:formatCode>General</c:formatCode>
                <c:ptCount val="8"/>
                <c:pt idx="0">
                  <c:v>653</c:v>
                </c:pt>
                <c:pt idx="1">
                  <c:v>642</c:v>
                </c:pt>
                <c:pt idx="2">
                  <c:v>661</c:v>
                </c:pt>
                <c:pt idx="3">
                  <c:v>659</c:v>
                </c:pt>
                <c:pt idx="4">
                  <c:v>701</c:v>
                </c:pt>
                <c:pt idx="5">
                  <c:v>680</c:v>
                </c:pt>
                <c:pt idx="6">
                  <c:v>619</c:v>
                </c:pt>
                <c:pt idx="7">
                  <c:v>532</c:v>
                </c:pt>
              </c:numCache>
            </c:numRef>
          </c:val>
          <c:extLst>
            <c:ext xmlns:c16="http://schemas.microsoft.com/office/drawing/2014/chart" uri="{C3380CC4-5D6E-409C-BE32-E72D297353CC}">
              <c16:uniqueId val="{00000001-4AFE-4AEA-8B55-A75848716302}"/>
            </c:ext>
          </c:extLst>
        </c:ser>
        <c:ser>
          <c:idx val="2"/>
          <c:order val="2"/>
          <c:tx>
            <c:strRef>
              <c:f>'SpoAbz Historie'!$A$4</c:f>
              <c:strCache>
                <c:ptCount val="1"/>
                <c:pt idx="0">
                  <c:v>Gesamt</c:v>
                </c:pt>
              </c:strCache>
            </c:strRef>
          </c:tx>
          <c:spPr>
            <a:solidFill>
              <a:srgbClr val="9BBB59"/>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'SpoAbz Historie'!$B$1:$I$1</c:f>
              <c:numCache>
                <c:formatCode>General</c:formatCode>
                <c:ptCount val="8"/>
                <c:pt idx="0">
                  <c:v>2014</c:v>
                </c:pt>
                <c:pt idx="1">
                  <c:v>2015</c:v>
                </c:pt>
                <c:pt idx="2">
                  <c:v>2016</c:v>
                </c:pt>
                <c:pt idx="3">
                  <c:v>2017</c:v>
                </c:pt>
                <c:pt idx="4">
                  <c:v>2018</c:v>
                </c:pt>
                <c:pt idx="5">
                  <c:v>2019</c:v>
                </c:pt>
                <c:pt idx="6">
                  <c:v>2020</c:v>
                </c:pt>
                <c:pt idx="7">
                  <c:v>2021</c:v>
                </c:pt>
              </c:numCache>
            </c:numRef>
          </c:cat>
          <c:val>
            <c:numRef>
              <c:f>'SpoAbz Historie'!$B$4:$I$4</c:f>
              <c:numCache>
                <c:formatCode>General</c:formatCode>
                <c:ptCount val="8"/>
                <c:pt idx="0">
                  <c:v>2368</c:v>
                </c:pt>
                <c:pt idx="1">
                  <c:v>2188</c:v>
                </c:pt>
                <c:pt idx="2">
                  <c:v>2254</c:v>
                </c:pt>
                <c:pt idx="3">
                  <c:v>2096</c:v>
                </c:pt>
                <c:pt idx="4">
                  <c:v>2225</c:v>
                </c:pt>
                <c:pt idx="5">
                  <c:v>2128</c:v>
                </c:pt>
                <c:pt idx="6">
                  <c:v>1381</c:v>
                </c:pt>
                <c:pt idx="7">
                  <c:v>1489</c:v>
                </c:pt>
              </c:numCache>
            </c:numRef>
          </c:val>
          <c:extLst>
            <c:ext xmlns:c16="http://schemas.microsoft.com/office/drawing/2014/chart" uri="{C3380CC4-5D6E-409C-BE32-E72D297353CC}">
              <c16:uniqueId val="{00000002-4AFE-4AEA-8B55-A75848716302}"/>
            </c:ext>
          </c:extLst>
        </c:ser>
        <c:dLbls>
          <c:showLegendKey val="0"/>
          <c:showVal val="0"/>
          <c:showCatName val="0"/>
          <c:showSerName val="0"/>
          <c:showPercent val="0"/>
          <c:showBubbleSize val="0"/>
        </c:dLbls>
        <c:gapWidth val="219"/>
        <c:overlap val="-27"/>
        <c:axId val="456400336"/>
        <c:axId val="1"/>
      </c:barChart>
      <c:catAx>
        <c:axId val="45640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56400336"/>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12700" cap="flat" cmpd="sng" algn="ctr">
      <a:solidFill>
        <a:schemeClr val="accent1">
          <a:lumMod val="60000"/>
          <a:lumOff val="40000"/>
        </a:schemeClr>
      </a:solidFill>
      <a:round/>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b="1"/>
              <a:t>Sportabzeichen</a:t>
            </a:r>
            <a:r>
              <a:rPr lang="de-DE" b="1" baseline="0"/>
              <a:t> Vereine im Zeitverlauf </a:t>
            </a:r>
            <a:endParaRPr lang="de-DE" b="1"/>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rgbClr val="4F81BD"/>
            </a:solidFill>
            <a:ln w="25400">
              <a:noFill/>
            </a:ln>
          </c:spPr>
          <c:invertIfNegative val="0"/>
          <c:dLbls>
            <c:dLbl>
              <c:idx val="3"/>
              <c:layout>
                <c:manualLayout>
                  <c:x val="8.3333333333333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53-47F7-A41C-ECD6C3CFE34E}"/>
                </c:ext>
              </c:extLst>
            </c:dLbl>
            <c:dLbl>
              <c:idx val="4"/>
              <c:layout>
                <c:manualLayout>
                  <c:x val="2.77777777777777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53-47F7-A41C-ECD6C3CFE34E}"/>
                </c:ext>
              </c:extLst>
            </c:dLbl>
            <c:dLbl>
              <c:idx val="5"/>
              <c:layout>
                <c:manualLayout>
                  <c:x val="8.333333333333234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53-47F7-A41C-ECD6C3CFE34E}"/>
                </c:ext>
              </c:extLst>
            </c:dLbl>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'DSA Vereine im Zeitverlauf'!$A$1:$G$1</c:f>
              <c:numCache>
                <c:formatCode>General</c:formatCode>
                <c:ptCount val="7"/>
                <c:pt idx="0">
                  <c:v>2015</c:v>
                </c:pt>
                <c:pt idx="1">
                  <c:v>2016</c:v>
                </c:pt>
                <c:pt idx="2">
                  <c:v>2017</c:v>
                </c:pt>
                <c:pt idx="3">
                  <c:v>2018</c:v>
                </c:pt>
                <c:pt idx="4">
                  <c:v>2019</c:v>
                </c:pt>
                <c:pt idx="5">
                  <c:v>2020</c:v>
                </c:pt>
                <c:pt idx="6">
                  <c:v>2021</c:v>
                </c:pt>
              </c:numCache>
            </c:numRef>
          </c:cat>
          <c:val>
            <c:numRef>
              <c:f>'DSA Vereine im Zeitverlauf'!$A$2:$G$2</c:f>
              <c:numCache>
                <c:formatCode>General</c:formatCode>
                <c:ptCount val="7"/>
                <c:pt idx="0">
                  <c:v>1011</c:v>
                </c:pt>
                <c:pt idx="1">
                  <c:v>993</c:v>
                </c:pt>
                <c:pt idx="2">
                  <c:v>1036</c:v>
                </c:pt>
                <c:pt idx="3">
                  <c:v>980</c:v>
                </c:pt>
                <c:pt idx="4">
                  <c:v>929</c:v>
                </c:pt>
                <c:pt idx="5">
                  <c:v>808</c:v>
                </c:pt>
                <c:pt idx="6">
                  <c:v>685</c:v>
                </c:pt>
              </c:numCache>
            </c:numRef>
          </c:val>
          <c:extLst>
            <c:ext xmlns:c16="http://schemas.microsoft.com/office/drawing/2014/chart" uri="{C3380CC4-5D6E-409C-BE32-E72D297353CC}">
              <c16:uniqueId val="{00000003-7853-47F7-A41C-ECD6C3CFE34E}"/>
            </c:ext>
          </c:extLst>
        </c:ser>
        <c:dLbls>
          <c:showLegendKey val="0"/>
          <c:showVal val="0"/>
          <c:showCatName val="0"/>
          <c:showSerName val="0"/>
          <c:showPercent val="0"/>
          <c:showBubbleSize val="0"/>
        </c:dLbls>
        <c:gapWidth val="150"/>
        <c:shape val="box"/>
        <c:axId val="447980656"/>
        <c:axId val="1"/>
        <c:axId val="0"/>
      </c:bar3DChart>
      <c:catAx>
        <c:axId val="447980656"/>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47980656"/>
        <c:crosses val="autoZero"/>
        <c:crossBetween val="between"/>
      </c:valAx>
      <c:spPr>
        <a:noFill/>
        <a:ln w="25400">
          <a:noFill/>
        </a:ln>
      </c:spPr>
    </c:plotArea>
    <c:plotVisOnly val="1"/>
    <c:dispBlanksAs val="gap"/>
    <c:showDLblsOverMax val="0"/>
  </c:chart>
  <c:spPr>
    <a:solidFill>
      <a:schemeClr val="bg1"/>
    </a:solidFill>
    <a:ln w="15875" cap="flat" cmpd="sng" algn="ctr">
      <a:solidFill>
        <a:schemeClr val="accent1">
          <a:lumMod val="60000"/>
          <a:lumOff val="40000"/>
        </a:schemeClr>
      </a:solidFill>
      <a:round/>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Sportabzeichen 2021
der Vereine</a:t>
            </a:r>
          </a:p>
        </c:rich>
      </c:tx>
      <c:layout>
        <c:manualLayout>
          <c:xMode val="edge"/>
          <c:yMode val="edge"/>
          <c:x val="0.40887182973994546"/>
          <c:y val="3.7037037037037035E-2"/>
        </c:manualLayout>
      </c:layout>
      <c:overlay val="0"/>
      <c:spPr>
        <a:noFill/>
        <a:ln w="25400">
          <a:noFill/>
        </a:ln>
      </c:spPr>
    </c:title>
    <c:autoTitleDeleted val="0"/>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3 Sportabzeichen Vereine 2021.xls]AW_SpoAbz_Kurz'!$A$2:$A$20</c:f>
              <c:strCache>
                <c:ptCount val="19"/>
                <c:pt idx="0">
                  <c:v>SV Nordenham</c:v>
                </c:pt>
                <c:pt idx="1">
                  <c:v>SV Brake</c:v>
                </c:pt>
                <c:pt idx="2">
                  <c:v>TuS Schwei e.V.</c:v>
                </c:pt>
                <c:pt idx="3">
                  <c:v>TUS Jaderberg</c:v>
                </c:pt>
                <c:pt idx="4">
                  <c:v>Elsflether Turnerbund</c:v>
                </c:pt>
                <c:pt idx="5">
                  <c:v>TV Eckwarden</c:v>
                </c:pt>
                <c:pt idx="6">
                  <c:v>TSG Burhave e. V.</c:v>
                </c:pt>
                <c:pt idx="7">
                  <c:v>Turnverein Waddens e.V.</c:v>
                </c:pt>
                <c:pt idx="8">
                  <c:v>TV Hammelwarden</c:v>
                </c:pt>
                <c:pt idx="9">
                  <c:v>Seefelder TV</c:v>
                </c:pt>
                <c:pt idx="10">
                  <c:v>Blexer TB</c:v>
                </c:pt>
                <c:pt idx="11">
                  <c:v>TSV Abbehausen</c:v>
                </c:pt>
                <c:pt idx="12">
                  <c:v>Stedinger TV v. 1861</c:v>
                </c:pt>
                <c:pt idx="13">
                  <c:v>SV Phiesewarden</c:v>
                </c:pt>
                <c:pt idx="14">
                  <c:v>TUS Warfleth</c:v>
                </c:pt>
                <c:pt idx="15">
                  <c:v>Ovelgönner TV</c:v>
                </c:pt>
                <c:pt idx="16">
                  <c:v>TV Schweewarden</c:v>
                </c:pt>
                <c:pt idx="17">
                  <c:v>Großenmeerer TV</c:v>
                </c:pt>
                <c:pt idx="18">
                  <c:v>Lemwerder TV</c:v>
                </c:pt>
              </c:strCache>
            </c:strRef>
          </c:cat>
          <c:val>
            <c:numRef>
              <c:f>'[Tabelle 3 Sportabzeichen Vereine 2021.xls]AW_SpoAbz_Kurz'!$B$2:$B$20</c:f>
              <c:numCache>
                <c:formatCode>General</c:formatCode>
                <c:ptCount val="19"/>
                <c:pt idx="0">
                  <c:v>84</c:v>
                </c:pt>
                <c:pt idx="1">
                  <c:v>78</c:v>
                </c:pt>
                <c:pt idx="2">
                  <c:v>64</c:v>
                </c:pt>
                <c:pt idx="3">
                  <c:v>59</c:v>
                </c:pt>
                <c:pt idx="4">
                  <c:v>55</c:v>
                </c:pt>
                <c:pt idx="5">
                  <c:v>50</c:v>
                </c:pt>
                <c:pt idx="6">
                  <c:v>45</c:v>
                </c:pt>
                <c:pt idx="7">
                  <c:v>39</c:v>
                </c:pt>
                <c:pt idx="8">
                  <c:v>38</c:v>
                </c:pt>
                <c:pt idx="9">
                  <c:v>35</c:v>
                </c:pt>
                <c:pt idx="10">
                  <c:v>25</c:v>
                </c:pt>
                <c:pt idx="11">
                  <c:v>22</c:v>
                </c:pt>
                <c:pt idx="12">
                  <c:v>16</c:v>
                </c:pt>
                <c:pt idx="13">
                  <c:v>14</c:v>
                </c:pt>
                <c:pt idx="14">
                  <c:v>14</c:v>
                </c:pt>
                <c:pt idx="15">
                  <c:v>13</c:v>
                </c:pt>
                <c:pt idx="16">
                  <c:v>13</c:v>
                </c:pt>
                <c:pt idx="17">
                  <c:v>11</c:v>
                </c:pt>
                <c:pt idx="18">
                  <c:v>10</c:v>
                </c:pt>
              </c:numCache>
            </c:numRef>
          </c:val>
          <c:extLst>
            <c:ext xmlns:c16="http://schemas.microsoft.com/office/drawing/2014/chart" uri="{C3380CC4-5D6E-409C-BE32-E72D297353CC}">
              <c16:uniqueId val="{00000000-287C-489B-9A2D-26FA038E1506}"/>
            </c:ext>
          </c:extLst>
        </c:ser>
        <c:dLbls>
          <c:showLegendKey val="0"/>
          <c:showVal val="0"/>
          <c:showCatName val="0"/>
          <c:showSerName val="0"/>
          <c:showPercent val="0"/>
          <c:showBubbleSize val="0"/>
        </c:dLbls>
        <c:gapWidth val="115"/>
        <c:overlap val="-20"/>
        <c:axId val="560720360"/>
        <c:axId val="1"/>
      </c:barChart>
      <c:catAx>
        <c:axId val="5607203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6072036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2">
          <a:lumMod val="60000"/>
          <a:lumOff val="40000"/>
        </a:schemeClr>
      </a:solidFill>
      <a:round/>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de-DE"/>
              <a:t>DSA in Schulen 2021</a:t>
            </a:r>
          </a:p>
        </c:rich>
      </c:tx>
      <c:overlay val="0"/>
      <c:spPr>
        <a:noFill/>
        <a:ln w="25400">
          <a:noFill/>
        </a:ln>
      </c:spPr>
    </c:title>
    <c:autoTitleDeleted val="0"/>
    <c:plotArea>
      <c:layout/>
      <c:barChart>
        <c:barDir val="bar"/>
        <c:grouping val="clustered"/>
        <c:varyColors val="0"/>
        <c:ser>
          <c:idx val="0"/>
          <c:order val="0"/>
          <c:tx>
            <c:strRef>
              <c:f>AW_SpoAbz!$B$1</c:f>
              <c:strCache>
                <c:ptCount val="1"/>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AW_SpoAbz!$A$2:$A$8</c:f>
              <c:strCache>
                <c:ptCount val="7"/>
                <c:pt idx="0">
                  <c:v>Gymnasium Nordenham</c:v>
                </c:pt>
                <c:pt idx="1">
                  <c:v>Oberschule Am Luisenhof</c:v>
                </c:pt>
                <c:pt idx="2">
                  <c:v>GS Abbehausen</c:v>
                </c:pt>
                <c:pt idx="3">
                  <c:v>GS Nordenham-Süd</c:v>
                </c:pt>
                <c:pt idx="4">
                  <c:v>GS Jaderberg</c:v>
                </c:pt>
                <c:pt idx="5">
                  <c:v>GS Kirchhammelwarden</c:v>
                </c:pt>
                <c:pt idx="6">
                  <c:v>Gymnasium Brake</c:v>
                </c:pt>
              </c:strCache>
            </c:strRef>
          </c:cat>
          <c:val>
            <c:numRef>
              <c:f>AW_SpoAbz!$B$2:$B$8</c:f>
              <c:numCache>
                <c:formatCode>General</c:formatCode>
                <c:ptCount val="7"/>
                <c:pt idx="0">
                  <c:v>209</c:v>
                </c:pt>
                <c:pt idx="1">
                  <c:v>175</c:v>
                </c:pt>
                <c:pt idx="2">
                  <c:v>107</c:v>
                </c:pt>
                <c:pt idx="3">
                  <c:v>95</c:v>
                </c:pt>
                <c:pt idx="4">
                  <c:v>85</c:v>
                </c:pt>
                <c:pt idx="5">
                  <c:v>68</c:v>
                </c:pt>
                <c:pt idx="6">
                  <c:v>63</c:v>
                </c:pt>
              </c:numCache>
            </c:numRef>
          </c:val>
          <c:extLst>
            <c:ext xmlns:c16="http://schemas.microsoft.com/office/drawing/2014/chart" uri="{C3380CC4-5D6E-409C-BE32-E72D297353CC}">
              <c16:uniqueId val="{00000000-DB84-48DC-A475-BB4CA8842E50}"/>
            </c:ext>
          </c:extLst>
        </c:ser>
        <c:dLbls>
          <c:showLegendKey val="0"/>
          <c:showVal val="0"/>
          <c:showCatName val="0"/>
          <c:showSerName val="0"/>
          <c:showPercent val="0"/>
          <c:showBubbleSize val="0"/>
        </c:dLbls>
        <c:gapWidth val="115"/>
        <c:overlap val="-20"/>
        <c:axId val="369168224"/>
        <c:axId val="1"/>
      </c:barChart>
      <c:catAx>
        <c:axId val="369168224"/>
        <c:scaling>
          <c:orientation val="minMax"/>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691682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2">
          <a:lumMod val="60000"/>
          <a:lumOff val="40000"/>
        </a:schemeClr>
      </a:solidFill>
      <a:round/>
    </a:ln>
    <a:effectLst/>
  </c:spPr>
  <c:txPr>
    <a:bodyPr/>
    <a:lstStyle/>
    <a:p>
      <a:pPr>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dirty="0"/>
          </a:p>
        </p:txBody>
      </p:sp>
      <p:sp>
        <p:nvSpPr>
          <p:cNvPr id="3" name="Datumsplatzhalt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1A9BCE0C-CD74-4A59-802C-6D2F8C15331A}" type="datetimeFigureOut">
              <a:rPr lang="de-DE" smtClean="0"/>
              <a:t>21.04.2022</a:t>
            </a:fld>
            <a:endParaRPr lang="de-DE" dirty="0"/>
          </a:p>
        </p:txBody>
      </p:sp>
      <p:sp>
        <p:nvSpPr>
          <p:cNvPr id="4" name="Fußzeilenplatzhalt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dirty="0"/>
          </a:p>
        </p:txBody>
      </p:sp>
      <p:sp>
        <p:nvSpPr>
          <p:cNvPr id="5" name="Foliennummernplatzhalt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798501B-77B5-4365-9881-C6E19A3C1E42}" type="slidenum">
              <a:rPr lang="de-DE" smtClean="0"/>
              <a:t>‹Nr.›</a:t>
            </a:fld>
            <a:endParaRPr lang="de-DE"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4"/>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dirty="0"/>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04FDEA8-CBB8-46CC-9562-028963DBC55A}" type="datetimeFigureOut">
              <a:rPr lang="de-DE" smtClean="0"/>
              <a:t>21.04.2022</a:t>
            </a:fld>
            <a:endParaRPr lang="de-DE" dirty="0"/>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dirty="0"/>
          </a:p>
        </p:txBody>
      </p:sp>
      <p:sp>
        <p:nvSpPr>
          <p:cNvPr id="5" name="Kopfzeil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dirty="0"/>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FC8BD8E7-1312-41F3-99C4-6DA5AF891969}" type="slidenum">
              <a:rPr lang="de-DE" smtClean="0"/>
              <a:t>‹Nr.›</a:t>
            </a:fld>
            <a:endParaRPr lang="de-DE"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1</a:t>
            </a:fld>
            <a:endParaRPr lang="de-DE" dirty="0"/>
          </a:p>
        </p:txBody>
      </p:sp>
    </p:spTree>
    <p:extLst>
      <p:ext uri="{BB962C8B-B14F-4D97-AF65-F5344CB8AC3E}">
        <p14:creationId xmlns:p14="http://schemas.microsoft.com/office/powerpoint/2010/main" val="267104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18</a:t>
            </a:fld>
            <a:endParaRPr lang="de-DE" dirty="0"/>
          </a:p>
        </p:txBody>
      </p:sp>
    </p:spTree>
    <p:extLst>
      <p:ext uri="{BB962C8B-B14F-4D97-AF65-F5344CB8AC3E}">
        <p14:creationId xmlns:p14="http://schemas.microsoft.com/office/powerpoint/2010/main" val="215544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21</a:t>
            </a:fld>
            <a:endParaRPr lang="de-DE" dirty="0"/>
          </a:p>
        </p:txBody>
      </p:sp>
    </p:spTree>
    <p:extLst>
      <p:ext uri="{BB962C8B-B14F-4D97-AF65-F5344CB8AC3E}">
        <p14:creationId xmlns:p14="http://schemas.microsoft.com/office/powerpoint/2010/main" val="130036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25</a:t>
            </a:fld>
            <a:endParaRPr lang="de-DE" dirty="0"/>
          </a:p>
        </p:txBody>
      </p:sp>
    </p:spTree>
    <p:extLst>
      <p:ext uri="{BB962C8B-B14F-4D97-AF65-F5344CB8AC3E}">
        <p14:creationId xmlns:p14="http://schemas.microsoft.com/office/powerpoint/2010/main" val="198110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26</a:t>
            </a:fld>
            <a:endParaRPr lang="de-DE" dirty="0"/>
          </a:p>
        </p:txBody>
      </p:sp>
    </p:spTree>
    <p:extLst>
      <p:ext uri="{BB962C8B-B14F-4D97-AF65-F5344CB8AC3E}">
        <p14:creationId xmlns:p14="http://schemas.microsoft.com/office/powerpoint/2010/main" val="403929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27</a:t>
            </a:fld>
            <a:endParaRPr lang="de-DE" dirty="0"/>
          </a:p>
        </p:txBody>
      </p:sp>
    </p:spTree>
    <p:extLst>
      <p:ext uri="{BB962C8B-B14F-4D97-AF65-F5344CB8AC3E}">
        <p14:creationId xmlns:p14="http://schemas.microsoft.com/office/powerpoint/2010/main" val="255464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29</a:t>
            </a:fld>
            <a:endParaRPr lang="de-DE" dirty="0"/>
          </a:p>
        </p:txBody>
      </p:sp>
    </p:spTree>
    <p:extLst>
      <p:ext uri="{BB962C8B-B14F-4D97-AF65-F5344CB8AC3E}">
        <p14:creationId xmlns:p14="http://schemas.microsoft.com/office/powerpoint/2010/main" val="341077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31</a:t>
            </a:fld>
            <a:endParaRPr lang="de-DE" dirty="0"/>
          </a:p>
        </p:txBody>
      </p:sp>
    </p:spTree>
    <p:extLst>
      <p:ext uri="{BB962C8B-B14F-4D97-AF65-F5344CB8AC3E}">
        <p14:creationId xmlns:p14="http://schemas.microsoft.com/office/powerpoint/2010/main" val="4105208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32</a:t>
            </a:fld>
            <a:endParaRPr lang="de-DE" dirty="0"/>
          </a:p>
        </p:txBody>
      </p:sp>
    </p:spTree>
    <p:extLst>
      <p:ext uri="{BB962C8B-B14F-4D97-AF65-F5344CB8AC3E}">
        <p14:creationId xmlns:p14="http://schemas.microsoft.com/office/powerpoint/2010/main" val="2203382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44</a:t>
            </a:fld>
            <a:endParaRPr lang="de-DE" dirty="0"/>
          </a:p>
        </p:txBody>
      </p:sp>
    </p:spTree>
    <p:extLst>
      <p:ext uri="{BB962C8B-B14F-4D97-AF65-F5344CB8AC3E}">
        <p14:creationId xmlns:p14="http://schemas.microsoft.com/office/powerpoint/2010/main" val="1925557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45</a:t>
            </a:fld>
            <a:endParaRPr lang="de-DE" dirty="0"/>
          </a:p>
        </p:txBody>
      </p:sp>
    </p:spTree>
    <p:extLst>
      <p:ext uri="{BB962C8B-B14F-4D97-AF65-F5344CB8AC3E}">
        <p14:creationId xmlns:p14="http://schemas.microsoft.com/office/powerpoint/2010/main" val="41084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2</a:t>
            </a:fld>
            <a:endParaRPr lang="de-DE" dirty="0"/>
          </a:p>
        </p:txBody>
      </p:sp>
    </p:spTree>
    <p:extLst>
      <p:ext uri="{BB962C8B-B14F-4D97-AF65-F5344CB8AC3E}">
        <p14:creationId xmlns:p14="http://schemas.microsoft.com/office/powerpoint/2010/main" val="27091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3</a:t>
            </a:fld>
            <a:endParaRPr lang="de-DE" dirty="0"/>
          </a:p>
        </p:txBody>
      </p:sp>
    </p:spTree>
    <p:extLst>
      <p:ext uri="{BB962C8B-B14F-4D97-AF65-F5344CB8AC3E}">
        <p14:creationId xmlns:p14="http://schemas.microsoft.com/office/powerpoint/2010/main" val="27091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4</a:t>
            </a:fld>
            <a:endParaRPr lang="de-DE" dirty="0"/>
          </a:p>
        </p:txBody>
      </p:sp>
    </p:spTree>
    <p:extLst>
      <p:ext uri="{BB962C8B-B14F-4D97-AF65-F5344CB8AC3E}">
        <p14:creationId xmlns:p14="http://schemas.microsoft.com/office/powerpoint/2010/main" val="198359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6</a:t>
            </a:fld>
            <a:endParaRPr lang="de-DE" dirty="0"/>
          </a:p>
        </p:txBody>
      </p:sp>
    </p:spTree>
    <p:extLst>
      <p:ext uri="{BB962C8B-B14F-4D97-AF65-F5344CB8AC3E}">
        <p14:creationId xmlns:p14="http://schemas.microsoft.com/office/powerpoint/2010/main" val="214645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9</a:t>
            </a:fld>
            <a:endParaRPr lang="de-DE" dirty="0"/>
          </a:p>
        </p:txBody>
      </p:sp>
    </p:spTree>
    <p:extLst>
      <p:ext uri="{BB962C8B-B14F-4D97-AF65-F5344CB8AC3E}">
        <p14:creationId xmlns:p14="http://schemas.microsoft.com/office/powerpoint/2010/main" val="401387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300" dirty="0"/>
          </a:p>
          <a:p>
            <a:endParaRPr lang="de-DE" dirty="0"/>
          </a:p>
        </p:txBody>
      </p:sp>
      <p:sp>
        <p:nvSpPr>
          <p:cNvPr id="4" name="Foliennummernplatzhalter 3"/>
          <p:cNvSpPr>
            <a:spLocks noGrp="1"/>
          </p:cNvSpPr>
          <p:nvPr>
            <p:ph type="sldNum" sz="quarter" idx="10"/>
          </p:nvPr>
        </p:nvSpPr>
        <p:spPr/>
        <p:txBody>
          <a:bodyPr/>
          <a:lstStyle/>
          <a:p>
            <a:fld id="{FC8BD8E7-1312-41F3-99C4-6DA5AF891969}" type="slidenum">
              <a:rPr lang="de-DE" smtClean="0"/>
              <a:t>10</a:t>
            </a:fld>
            <a:endParaRPr lang="de-DE" dirty="0"/>
          </a:p>
        </p:txBody>
      </p:sp>
    </p:spTree>
    <p:extLst>
      <p:ext uri="{BB962C8B-B14F-4D97-AF65-F5344CB8AC3E}">
        <p14:creationId xmlns:p14="http://schemas.microsoft.com/office/powerpoint/2010/main" val="1912432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p>
        </p:txBody>
      </p:sp>
      <p:sp>
        <p:nvSpPr>
          <p:cNvPr id="4" name="Foliennummernplatzhalter 3"/>
          <p:cNvSpPr>
            <a:spLocks noGrp="1"/>
          </p:cNvSpPr>
          <p:nvPr>
            <p:ph type="sldNum" sz="quarter" idx="10"/>
          </p:nvPr>
        </p:nvSpPr>
        <p:spPr/>
        <p:txBody>
          <a:bodyPr/>
          <a:lstStyle/>
          <a:p>
            <a:fld id="{FC8BD8E7-1312-41F3-99C4-6DA5AF891969}" type="slidenum">
              <a:rPr lang="de-DE" smtClean="0"/>
              <a:t>12</a:t>
            </a:fld>
            <a:endParaRPr lang="de-DE" dirty="0"/>
          </a:p>
        </p:txBody>
      </p:sp>
    </p:spTree>
    <p:extLst>
      <p:ext uri="{BB962C8B-B14F-4D97-AF65-F5344CB8AC3E}">
        <p14:creationId xmlns:p14="http://schemas.microsoft.com/office/powerpoint/2010/main" val="137315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300" dirty="0"/>
          </a:p>
        </p:txBody>
      </p:sp>
      <p:sp>
        <p:nvSpPr>
          <p:cNvPr id="4" name="Foliennummernplatzhalter 3"/>
          <p:cNvSpPr>
            <a:spLocks noGrp="1"/>
          </p:cNvSpPr>
          <p:nvPr>
            <p:ph type="sldNum" sz="quarter" idx="10"/>
          </p:nvPr>
        </p:nvSpPr>
        <p:spPr/>
        <p:txBody>
          <a:bodyPr/>
          <a:lstStyle/>
          <a:p>
            <a:fld id="{FC8BD8E7-1312-41F3-99C4-6DA5AF891969}" type="slidenum">
              <a:rPr lang="de-DE" smtClean="0"/>
              <a:t>14</a:t>
            </a:fld>
            <a:endParaRPr lang="de-DE" dirty="0"/>
          </a:p>
        </p:txBody>
      </p:sp>
    </p:spTree>
    <p:extLst>
      <p:ext uri="{BB962C8B-B14F-4D97-AF65-F5344CB8AC3E}">
        <p14:creationId xmlns:p14="http://schemas.microsoft.com/office/powerpoint/2010/main" val="329931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Rechtec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sp>
        <p:nvSpPr>
          <p:cNvPr id="8" name="Rechteck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platzhalt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2" name="Titel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de-DE"/>
              <a:t>Titelmasterformat durch Klicken bearbeiten</a:t>
            </a:r>
            <a:endParaRPr lang="de-DE" dirty="0"/>
          </a:p>
        </p:txBody>
      </p:sp>
      <p:sp>
        <p:nvSpPr>
          <p:cNvPr id="6" name="Bildplatzhalt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457200"/>
            <a:ext cx="1943100" cy="571976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1524000" y="457200"/>
            <a:ext cx="7048500" cy="5719762"/>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ern">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9" name="Bildplatzhalt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13" name="Bildplatzhalt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14" name="Bildplatzhalt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bg>
      <p:bgPr>
        <a:solidFill>
          <a:schemeClr val="accent1"/>
        </a:solidFill>
        <a:effectLst/>
      </p:bgPr>
    </p:bg>
    <p:spTree>
      <p:nvGrpSpPr>
        <p:cNvPr id="1" name=""/>
        <p:cNvGrpSpPr/>
        <p:nvPr/>
      </p:nvGrpSpPr>
      <p:grpSpPr>
        <a:xfrm>
          <a:off x="0" y="0"/>
          <a:ext cx="0" cy="0"/>
          <a:chOff x="0" y="0"/>
          <a:chExt cx="0" cy="0"/>
        </a:xfrm>
      </p:grpSpPr>
      <p:sp>
        <p:nvSpPr>
          <p:cNvPr id="7" name="Rechtec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de-DE"/>
              <a:t>Titelmasterformat durch Klicken bearbeiten</a:t>
            </a:r>
            <a:endParaRPr lang="de-DE" dirty="0"/>
          </a:p>
        </p:txBody>
      </p:sp>
      <p:sp>
        <p:nvSpPr>
          <p:cNvPr id="3" name="Textplatzhalt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Textplatzhalt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151812" y="1714498"/>
            <a:ext cx="3506788" cy="2880360"/>
          </a:xfrm>
        </p:spPr>
        <p:txBody>
          <a:bodyPr anchor="b">
            <a:normAutofit/>
          </a:bodyPr>
          <a:lstStyle>
            <a:lvl1pPr>
              <a:defRPr sz="3000"/>
            </a:lvl1pPr>
          </a:lstStyle>
          <a:p>
            <a:r>
              <a:rPr lang="de-DE"/>
              <a:t>Titelmasterformat durch Klicken bearbeiten</a:t>
            </a:r>
            <a:endParaRPr lang="de-DE" dirty="0"/>
          </a:p>
        </p:txBody>
      </p:sp>
      <p:sp>
        <p:nvSpPr>
          <p:cNvPr id="3" name="Inhaltsplatzhalt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endParaRPr lang="de-DE" dirty="0"/>
          </a:p>
        </p:txBody>
      </p:sp>
      <p:sp>
        <p:nvSpPr>
          <p:cNvPr id="5" name="Fußzeilenplatzhalt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de-DE" dirty="0"/>
          </a:p>
        </p:txBody>
      </p:sp>
      <p:sp>
        <p:nvSpPr>
          <p:cNvPr id="6" name="Foliennummernplatzhalt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de-DE" smtClean="0"/>
              <a:pPr/>
              <a:t>‹Nr.›</a:t>
            </a:fld>
            <a:endParaRPr lang="de-DE"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54070" y="4984263"/>
            <a:ext cx="5282850" cy="1483649"/>
          </a:xfrm>
        </p:spPr>
        <p:txBody>
          <a:bodyPr>
            <a:normAutofit lnSpcReduction="10000"/>
          </a:bodyPr>
          <a:lstStyle/>
          <a:p>
            <a:r>
              <a:rPr lang="de-DE" sz="2600" b="1" cap="none" dirty="0"/>
              <a:t>Sportabzeichen Saison 2022</a:t>
            </a:r>
          </a:p>
          <a:p>
            <a:endParaRPr lang="de-DE" sz="2600" b="1" cap="none" dirty="0"/>
          </a:p>
          <a:p>
            <a:r>
              <a:rPr lang="de-DE" b="1" cap="none" dirty="0"/>
              <a:t>Herzlich Willkommen !</a:t>
            </a:r>
          </a:p>
          <a:p>
            <a:endParaRPr lang="de-DE" b="1" cap="none" dirty="0"/>
          </a:p>
          <a:p>
            <a:r>
              <a:rPr lang="de-DE" sz="1200" b="1" cap="none" dirty="0"/>
              <a:t>Info-Blatt für Obleute</a:t>
            </a:r>
          </a:p>
          <a:p>
            <a:endParaRPr lang="de-DE" b="1" cap="none" dirty="0"/>
          </a:p>
          <a:p>
            <a:endParaRPr lang="de-DE" b="1" cap="none" dirty="0"/>
          </a:p>
          <a:p>
            <a:endParaRPr lang="de-DE" b="1" cap="none" dirty="0"/>
          </a:p>
        </p:txBody>
      </p:sp>
      <p:pic>
        <p:nvPicPr>
          <p:cNvPr id="7" name="Bildplatzhalter 6" descr="Two people lifting weights" title="Sample Fitness Picture"/>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Bildplatzhalter 7" descr="Closeup of Granny Smith apple and tape measure" title="Sample Fitness Picture"/>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a:stretch/>
        </p:blipFill>
        <p:spPr>
          <a:xfrm>
            <a:off x="4084320" y="1"/>
            <a:ext cx="4023360" cy="4745736"/>
          </a:xfrm>
        </p:spPr>
      </p:pic>
      <p:pic>
        <p:nvPicPr>
          <p:cNvPr id="9" name="Bildplatzhalter 8" descr="Man and woman running on indoor track" title="Sample Fitness Picture"/>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a:stretch/>
        </p:blipFill>
        <p:spPr/>
      </p:pic>
      <p:pic>
        <p:nvPicPr>
          <p:cNvPr id="5" name="Grafik 4">
            <a:extLst>
              <a:ext uri="{FF2B5EF4-FFF2-40B4-BE49-F238E27FC236}">
                <a16:creationId xmlns:a16="http://schemas.microsoft.com/office/drawing/2014/main" id="{82FE7975-6B3C-465A-BCAA-2AA22BCBE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4743" y="5171838"/>
            <a:ext cx="2578100" cy="1121475"/>
          </a:xfrm>
          <a:prstGeom prst="rect">
            <a:avLst/>
          </a:prstGeom>
          <a:noFill/>
          <a:effectLst>
            <a:glow rad="698500">
              <a:schemeClr val="accent1">
                <a:satMod val="175000"/>
                <a:alpha val="45000"/>
              </a:schemeClr>
            </a:glow>
            <a:softEdge rad="12700"/>
          </a:effectLst>
          <a:scene3d>
            <a:camera prst="obliqueBottomRight"/>
            <a:lightRig rig="threePt" dir="t"/>
          </a:scene3d>
        </p:spPr>
      </p:pic>
      <p:pic>
        <p:nvPicPr>
          <p:cNvPr id="10" name="Grafik 9">
            <a:extLst>
              <a:ext uri="{FF2B5EF4-FFF2-40B4-BE49-F238E27FC236}">
                <a16:creationId xmlns:a16="http://schemas.microsoft.com/office/drawing/2014/main" id="{85B00AF8-01AC-4700-9884-52B056B76F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61" y="5171837"/>
            <a:ext cx="2578100" cy="1121475"/>
          </a:xfrm>
          <a:prstGeom prst="rect">
            <a:avLst/>
          </a:prstGeom>
          <a:noFill/>
          <a:effectLst>
            <a:glow rad="698500">
              <a:schemeClr val="accent1">
                <a:satMod val="175000"/>
                <a:alpha val="45000"/>
              </a:schemeClr>
            </a:glow>
            <a:softEdge rad="12700"/>
          </a:effectLst>
          <a:scene3d>
            <a:camera prst="obliqueBottomRight"/>
            <a:lightRig rig="threePt" dir="t"/>
          </a:scene3d>
        </p:spPr>
      </p:pic>
      <p:pic>
        <p:nvPicPr>
          <p:cNvPr id="4" name="Grafik 3" descr="Ein Bild, das Kuchen, ausgestaltet, Essen, haltend enthält.&#10;&#10;Automatisch generierte Beschreibung">
            <a:extLst>
              <a:ext uri="{FF2B5EF4-FFF2-40B4-BE49-F238E27FC236}">
                <a16:creationId xmlns:a16="http://schemas.microsoft.com/office/drawing/2014/main" id="{08EBA502-A79E-4531-B44E-438EFEF22D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06070" y="1182381"/>
            <a:ext cx="276000" cy="276964"/>
          </a:xfrm>
          <a:prstGeom prst="rect">
            <a:avLst/>
          </a:prstGeom>
        </p:spPr>
      </p:pic>
      <p:pic>
        <p:nvPicPr>
          <p:cNvPr id="11" name="Grafik 10" descr="Ein Bild, das Kuchen, ausgestaltet, Essen, haltend enthält.&#10;&#10;Automatisch generierte Beschreibung">
            <a:extLst>
              <a:ext uri="{FF2B5EF4-FFF2-40B4-BE49-F238E27FC236}">
                <a16:creationId xmlns:a16="http://schemas.microsoft.com/office/drawing/2014/main" id="{D2E34685-672B-4F49-B164-316F60CAC6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9159" y="5220933"/>
            <a:ext cx="276000" cy="276964"/>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1472" y="485046"/>
            <a:ext cx="5872899" cy="495342"/>
          </a:xfrm>
        </p:spPr>
        <p:txBody>
          <a:bodyPr>
            <a:normAutofit fontScale="90000"/>
          </a:bodyPr>
          <a:lstStyle/>
          <a:p>
            <a:r>
              <a:rPr lang="de-DE" sz="2000" b="1" dirty="0">
                <a:solidFill>
                  <a:schemeClr val="accent1">
                    <a:lumMod val="75000"/>
                  </a:schemeClr>
                </a:solidFill>
                <a:latin typeface="+mn-lt"/>
              </a:rPr>
              <a:t>Entwicklung 2014 – 2021</a:t>
            </a:r>
            <a:br>
              <a:rPr lang="de-DE" sz="2000" b="1" dirty="0">
                <a:solidFill>
                  <a:schemeClr val="accent1">
                    <a:lumMod val="75000"/>
                  </a:schemeClr>
                </a:solidFill>
                <a:latin typeface="+mn-lt"/>
              </a:rPr>
            </a:br>
            <a:r>
              <a:rPr lang="de-DE" sz="1300" b="1" dirty="0">
                <a:solidFill>
                  <a:schemeClr val="accent1">
                    <a:lumMod val="75000"/>
                  </a:schemeClr>
                </a:solidFill>
                <a:latin typeface="+mn-lt"/>
              </a:rPr>
              <a:t>Jugend vs. Erwachsene</a:t>
            </a:r>
          </a:p>
        </p:txBody>
      </p:sp>
      <p:pic>
        <p:nvPicPr>
          <p:cNvPr id="5" name="Grafik 4" descr="Ein Bild, das Zeichnung enthält.&#10;&#10;Automatisch generierte Beschreibung">
            <a:extLst>
              <a:ext uri="{FF2B5EF4-FFF2-40B4-BE49-F238E27FC236}">
                <a16:creationId xmlns:a16="http://schemas.microsoft.com/office/drawing/2014/main" id="{91F0F67A-FDB9-402F-82B4-253D12EAF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3" name="Foliennummernplatzhalter 2">
            <a:extLst>
              <a:ext uri="{FF2B5EF4-FFF2-40B4-BE49-F238E27FC236}">
                <a16:creationId xmlns:a16="http://schemas.microsoft.com/office/drawing/2014/main" id="{E61214AB-B31E-4D0C-8D10-17554C2A4F51}"/>
              </a:ext>
            </a:extLst>
          </p:cNvPr>
          <p:cNvSpPr>
            <a:spLocks noGrp="1"/>
          </p:cNvSpPr>
          <p:nvPr>
            <p:ph type="sldNum" sz="quarter" idx="12"/>
          </p:nvPr>
        </p:nvSpPr>
        <p:spPr/>
        <p:txBody>
          <a:bodyPr/>
          <a:lstStyle/>
          <a:p>
            <a:fld id="{E31375A4-56A4-47D6-9801-1991572033F7}" type="slidenum">
              <a:rPr lang="de-DE" smtClean="0"/>
              <a:t>10</a:t>
            </a:fld>
            <a:endParaRPr lang="de-DE" dirty="0"/>
          </a:p>
        </p:txBody>
      </p:sp>
      <p:graphicFrame>
        <p:nvGraphicFramePr>
          <p:cNvPr id="7" name="Diagramm 6">
            <a:extLst>
              <a:ext uri="{FF2B5EF4-FFF2-40B4-BE49-F238E27FC236}">
                <a16:creationId xmlns:a16="http://schemas.microsoft.com/office/drawing/2014/main" id="{335720F8-670F-403D-B191-8E36CD2A54EA}"/>
              </a:ext>
            </a:extLst>
          </p:cNvPr>
          <p:cNvGraphicFramePr>
            <a:graphicFrameLocks/>
          </p:cNvGraphicFramePr>
          <p:nvPr/>
        </p:nvGraphicFramePr>
        <p:xfrm>
          <a:off x="2714625" y="1590675"/>
          <a:ext cx="6762750" cy="3676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15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E277F55-C454-43C6-936F-76C456FF0FCD}"/>
              </a:ext>
            </a:extLst>
          </p:cNvPr>
          <p:cNvSpPr txBox="1"/>
          <p:nvPr/>
        </p:nvSpPr>
        <p:spPr>
          <a:xfrm>
            <a:off x="1208015" y="1040235"/>
            <a:ext cx="7933888" cy="4247317"/>
          </a:xfrm>
          <a:prstGeom prst="rect">
            <a:avLst/>
          </a:prstGeom>
          <a:noFill/>
        </p:spPr>
        <p:txBody>
          <a:bodyPr wrap="square">
            <a:spAutoFit/>
          </a:bodyPr>
          <a:lstStyle/>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Das Jahr 2021 war weiterhin geprägt durch die Corona Pandemie, dennoch können sich die erzielten Sportabzeichen der Wesermarsch im Niedersachsenvergleich durchaus sehen lassen. Insgesamt wurden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1.489 DSA </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verliehen, das sind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108</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(7,82 %)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MEHR</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als im Vorjahr, allerdings immer noch 30 % weniger als vor der Corona Pandemie.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Dieser Rückgang zeigte sich im Wesentlichen im Bereich der Jugendlichen/ Schülern, da der Schulsport fast komplett brach lag. Diese Tatsache konnte ein wenig abgefedert werden, weil das Gymnasiums Nordenham erstmals einen Sportabzeichen Tag veranstaltete und mit 209 Sportabzeichen wesentlich zu diesem erfreulichen Ergebnis im Jugendbereich beitrug.</a:t>
            </a:r>
          </a:p>
          <a:p>
            <a:endParaRPr lang="de-DE" dirty="0">
              <a:latin typeface="Calibri" panose="020F0502020204030204" pitchFamily="34" charset="0"/>
              <a:cs typeface="Times New Roman" panose="02020603050405020304" pitchFamily="18" charset="0"/>
            </a:endParaRPr>
          </a:p>
          <a:p>
            <a:r>
              <a:rPr lang="de-DE" b="1" dirty="0">
                <a:solidFill>
                  <a:srgbClr val="FF0000"/>
                </a:solidFill>
                <a:latin typeface="Calibri" panose="020F0502020204030204" pitchFamily="34" charset="0"/>
                <a:cs typeface="Times New Roman" panose="02020603050405020304" pitchFamily="18" charset="0"/>
              </a:rPr>
              <a:t>Wir können aber stolz auf uns sein, denn im Niedersachsenvergleich stehen wir äußerst gut da, denn niedersachsenweit hatten sich die Zahlen in 2020 sowie auch 2021 halbiert, während wir nur einen Rückgang von 30 % verzeichnen !</a:t>
            </a:r>
            <a:endParaRPr lang="de-DE" b="1" dirty="0">
              <a:solidFill>
                <a:srgbClr val="FF0000"/>
              </a:solidFill>
            </a:endParaRPr>
          </a:p>
        </p:txBody>
      </p:sp>
    </p:spTree>
    <p:extLst>
      <p:ext uri="{BB962C8B-B14F-4D97-AF65-F5344CB8AC3E}">
        <p14:creationId xmlns:p14="http://schemas.microsoft.com/office/powerpoint/2010/main" val="396457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8785258" y="2561851"/>
            <a:ext cx="184731" cy="307777"/>
          </a:xfrm>
          <a:prstGeom prst="rect">
            <a:avLst/>
          </a:prstGeom>
          <a:noFill/>
        </p:spPr>
        <p:txBody>
          <a:bodyPr wrap="none" rtlCol="0">
            <a:spAutoFit/>
          </a:bodyPr>
          <a:lstStyle/>
          <a:p>
            <a:endParaRPr lang="de-DE" sz="1400" dirty="0">
              <a:solidFill>
                <a:srgbClr val="FF0000"/>
              </a:solidFill>
            </a:endParaRPr>
          </a:p>
        </p:txBody>
      </p:sp>
      <p:sp>
        <p:nvSpPr>
          <p:cNvPr id="5" name="Titel 1">
            <a:extLst>
              <a:ext uri="{FF2B5EF4-FFF2-40B4-BE49-F238E27FC236}">
                <a16:creationId xmlns:a16="http://schemas.microsoft.com/office/drawing/2014/main" id="{DEBC52DF-8618-4157-8C44-EE1BB36DF886}"/>
              </a:ext>
            </a:extLst>
          </p:cNvPr>
          <p:cNvSpPr>
            <a:spLocks noGrp="1"/>
          </p:cNvSpPr>
          <p:nvPr>
            <p:ph type="title"/>
          </p:nvPr>
        </p:nvSpPr>
        <p:spPr>
          <a:xfrm>
            <a:off x="1291472" y="485046"/>
            <a:ext cx="5872899" cy="495342"/>
          </a:xfrm>
        </p:spPr>
        <p:txBody>
          <a:bodyPr>
            <a:normAutofit fontScale="90000"/>
          </a:bodyPr>
          <a:lstStyle/>
          <a:p>
            <a:r>
              <a:rPr lang="de-DE" sz="2000" b="1" dirty="0">
                <a:solidFill>
                  <a:schemeClr val="accent1">
                    <a:lumMod val="75000"/>
                  </a:schemeClr>
                </a:solidFill>
                <a:latin typeface="+mn-lt"/>
              </a:rPr>
              <a:t>SPORTABZEICHEN Vereine im Zeitverlauf 2015 - 2021</a:t>
            </a:r>
            <a:endParaRPr lang="de-DE" sz="1300" b="1" dirty="0">
              <a:solidFill>
                <a:schemeClr val="accent1">
                  <a:lumMod val="75000"/>
                </a:schemeClr>
              </a:solidFill>
              <a:latin typeface="+mn-lt"/>
            </a:endParaRPr>
          </a:p>
        </p:txBody>
      </p:sp>
      <p:pic>
        <p:nvPicPr>
          <p:cNvPr id="7" name="Grafik 6" descr="Ein Bild, das Zeichnung enthält.&#10;&#10;Automatisch generierte Beschreibung">
            <a:extLst>
              <a:ext uri="{FF2B5EF4-FFF2-40B4-BE49-F238E27FC236}">
                <a16:creationId xmlns:a16="http://schemas.microsoft.com/office/drawing/2014/main" id="{D37F3083-C82D-4C6F-8556-11F8D0C25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D09B2D48-1DA6-4EF5-84E2-A88D7C013490}"/>
              </a:ext>
            </a:extLst>
          </p:cNvPr>
          <p:cNvSpPr>
            <a:spLocks noGrp="1"/>
          </p:cNvSpPr>
          <p:nvPr>
            <p:ph type="sldNum" sz="quarter" idx="12"/>
          </p:nvPr>
        </p:nvSpPr>
        <p:spPr/>
        <p:txBody>
          <a:bodyPr/>
          <a:lstStyle/>
          <a:p>
            <a:fld id="{E31375A4-56A4-47D6-9801-1991572033F7}" type="slidenum">
              <a:rPr lang="de-DE" smtClean="0"/>
              <a:t>12</a:t>
            </a:fld>
            <a:endParaRPr lang="de-DE" dirty="0"/>
          </a:p>
        </p:txBody>
      </p:sp>
      <p:graphicFrame>
        <p:nvGraphicFramePr>
          <p:cNvPr id="8" name="Diagramm 7">
            <a:extLst>
              <a:ext uri="{FF2B5EF4-FFF2-40B4-BE49-F238E27FC236}">
                <a16:creationId xmlns:a16="http://schemas.microsoft.com/office/drawing/2014/main" id="{C9BB0FE6-D573-4256-98EF-8D6085E4625B}"/>
              </a:ext>
            </a:extLst>
          </p:cNvPr>
          <p:cNvGraphicFramePr>
            <a:graphicFrameLocks/>
          </p:cNvGraphicFramePr>
          <p:nvPr/>
        </p:nvGraphicFramePr>
        <p:xfrm>
          <a:off x="2862262" y="1423987"/>
          <a:ext cx="6467475" cy="4010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34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4329E03-7DF0-45CE-AA34-53A39FCC1229}"/>
              </a:ext>
            </a:extLst>
          </p:cNvPr>
          <p:cNvSpPr txBox="1"/>
          <p:nvPr/>
        </p:nvSpPr>
        <p:spPr>
          <a:xfrm>
            <a:off x="1057013" y="788564"/>
            <a:ext cx="9412448" cy="3139321"/>
          </a:xfrm>
          <a:prstGeom prst="rect">
            <a:avLst/>
          </a:prstGeom>
          <a:noFill/>
        </p:spPr>
        <p:txBody>
          <a:bodyPr wrap="square">
            <a:spAutoFit/>
          </a:bodyPr>
          <a:lstStyle/>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Bei den Vereinen hält sich der Einbruch wegen Corona in Grenzen: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So erzielten sie in 2021 685 Sportabzeichen, das sind immerhin 85 % des Vorjahres-Ergebnisses  und 74 % gegenüber der Zahl vor Corona (929 in 2019).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Ein tolles Ergebnis unter Einhaltung der Corona-Richtlinien !!!!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Allgemein ist zu berücksichtigen, dass aufgrund der Corona Pandemie die Schwimmbäder für die Abnahme des Schwimmnachweises auch in 2021 nicht zur Verfügung standen. Der DOSB hat daher auch in diesem Jahr die Möglichkeit geschaffen, den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Schwimmnachweis</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noch bis zum </a:t>
            </a: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31. Dezember 2022 </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zu erbringen.</a:t>
            </a:r>
            <a:endParaRPr lang="de-DE" dirty="0"/>
          </a:p>
        </p:txBody>
      </p:sp>
    </p:spTree>
    <p:extLst>
      <p:ext uri="{BB962C8B-B14F-4D97-AF65-F5344CB8AC3E}">
        <p14:creationId xmlns:p14="http://schemas.microsoft.com/office/powerpoint/2010/main" val="155720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Ein Bild, das Zeichnung enthält.&#10;&#10;Automatisch generierte Beschreibung">
            <a:extLst>
              <a:ext uri="{FF2B5EF4-FFF2-40B4-BE49-F238E27FC236}">
                <a16:creationId xmlns:a16="http://schemas.microsoft.com/office/drawing/2014/main" id="{82475748-8CB4-4F2D-8212-61BF286B0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BF4BB5D5-C275-40A4-8A6E-E90654B5A275}"/>
              </a:ext>
            </a:extLst>
          </p:cNvPr>
          <p:cNvSpPr>
            <a:spLocks noGrp="1"/>
          </p:cNvSpPr>
          <p:nvPr>
            <p:ph type="sldNum" sz="quarter" idx="12"/>
          </p:nvPr>
        </p:nvSpPr>
        <p:spPr/>
        <p:txBody>
          <a:bodyPr/>
          <a:lstStyle/>
          <a:p>
            <a:fld id="{E31375A4-56A4-47D6-9801-1991572033F7}" type="slidenum">
              <a:rPr lang="de-DE" smtClean="0"/>
              <a:t>14</a:t>
            </a:fld>
            <a:endParaRPr lang="de-DE" dirty="0"/>
          </a:p>
        </p:txBody>
      </p:sp>
      <p:graphicFrame>
        <p:nvGraphicFramePr>
          <p:cNvPr id="5" name="Diagramm 4">
            <a:extLst>
              <a:ext uri="{FF2B5EF4-FFF2-40B4-BE49-F238E27FC236}">
                <a16:creationId xmlns:a16="http://schemas.microsoft.com/office/drawing/2014/main" id="{E8735C66-3420-4B3A-95D7-9E0154D878F3}"/>
              </a:ext>
            </a:extLst>
          </p:cNvPr>
          <p:cNvGraphicFramePr>
            <a:graphicFrameLocks/>
          </p:cNvGraphicFramePr>
          <p:nvPr/>
        </p:nvGraphicFramePr>
        <p:xfrm>
          <a:off x="2676525" y="1200150"/>
          <a:ext cx="6838950" cy="4457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26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4329E03-7DF0-45CE-AA34-53A39FCC1229}"/>
              </a:ext>
            </a:extLst>
          </p:cNvPr>
          <p:cNvSpPr txBox="1"/>
          <p:nvPr/>
        </p:nvSpPr>
        <p:spPr>
          <a:xfrm>
            <a:off x="1057013" y="788564"/>
            <a:ext cx="9412448" cy="3693319"/>
          </a:xfrm>
          <a:prstGeom prst="rect">
            <a:avLst/>
          </a:prstGeom>
          <a:noFill/>
        </p:spPr>
        <p:txBody>
          <a:bodyPr wrap="square">
            <a:spAutoFit/>
          </a:bodyPr>
          <a:lstStyle/>
          <a:p>
            <a:r>
              <a:rPr lang="de-DE" dirty="0">
                <a:latin typeface="Calibri" panose="020F0502020204030204" pitchFamily="34" charset="0"/>
                <a:ea typeface="Times New Roman" panose="02020603050405020304" pitchFamily="18" charset="0"/>
                <a:cs typeface="Times New Roman" panose="02020603050405020304" pitchFamily="18" charset="0"/>
              </a:rPr>
              <a:t>Aus d</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ieser Abbildung kann die Anzahl der in den Vereinen abgelegten Sportabzeichen in 2021 entnommen werden, wobei auch hier zu berücksichtigen ist, dass aufgrund der Corona bedingten Verlängerung des Schwimmnachweises noch bis zum 31. Dezember 2022 Abzeichen rückwirkend für 2021 beantragt werden können.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Der  SV Nordenham führt dabei das Ranking mit 84 abgenommenen Sportabzeichen an.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Die Sportvereine TSG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Burhave</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TUS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Warfleth</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und TV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Schweewarden</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legten sogar mehr Sportabzeichen als im Vorjahr ab.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Eine weitere Analyse zeigt, dass 94 Sportler in 2021 erstmalig das Sportabzeichen ablegten. Dabei sticht der Elsflether Turnerbund mit 21, SV Brake mit 13 und der SV Nordenham mit 11 Erstabnahmen besonders hervor</a:t>
            </a:r>
            <a:endParaRPr lang="de-DE" dirty="0"/>
          </a:p>
        </p:txBody>
      </p:sp>
    </p:spTree>
    <p:extLst>
      <p:ext uri="{BB962C8B-B14F-4D97-AF65-F5344CB8AC3E}">
        <p14:creationId xmlns:p14="http://schemas.microsoft.com/office/powerpoint/2010/main" val="21649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85C56-B6CD-4F35-9018-5A049328FAFE}"/>
              </a:ext>
            </a:extLst>
          </p:cNvPr>
          <p:cNvSpPr>
            <a:spLocks noGrp="1"/>
          </p:cNvSpPr>
          <p:nvPr>
            <p:ph type="title"/>
          </p:nvPr>
        </p:nvSpPr>
        <p:spPr/>
        <p:txBody>
          <a:bodyPr/>
          <a:lstStyle/>
          <a:p>
            <a:r>
              <a:rPr lang="de-DE" b="1" dirty="0"/>
              <a:t>Sportabzeichen in Schulen 2021</a:t>
            </a:r>
          </a:p>
        </p:txBody>
      </p:sp>
      <p:sp>
        <p:nvSpPr>
          <p:cNvPr id="4" name="Foliennummernplatzhalter 3">
            <a:extLst>
              <a:ext uri="{FF2B5EF4-FFF2-40B4-BE49-F238E27FC236}">
                <a16:creationId xmlns:a16="http://schemas.microsoft.com/office/drawing/2014/main" id="{EDFDD0E6-9322-437A-B2B3-578E44FB4A7D}"/>
              </a:ext>
            </a:extLst>
          </p:cNvPr>
          <p:cNvSpPr>
            <a:spLocks noGrp="1"/>
          </p:cNvSpPr>
          <p:nvPr>
            <p:ph type="sldNum" sz="quarter" idx="12"/>
          </p:nvPr>
        </p:nvSpPr>
        <p:spPr/>
        <p:txBody>
          <a:bodyPr/>
          <a:lstStyle/>
          <a:p>
            <a:fld id="{E31375A4-56A4-47D6-9801-1991572033F7}" type="slidenum">
              <a:rPr lang="de-DE" smtClean="0"/>
              <a:t>16</a:t>
            </a:fld>
            <a:endParaRPr lang="de-DE" dirty="0"/>
          </a:p>
        </p:txBody>
      </p:sp>
      <p:graphicFrame>
        <p:nvGraphicFramePr>
          <p:cNvPr id="5" name="Inhaltsplatzhalter 4">
            <a:extLst>
              <a:ext uri="{FF2B5EF4-FFF2-40B4-BE49-F238E27FC236}">
                <a16:creationId xmlns:a16="http://schemas.microsoft.com/office/drawing/2014/main" id="{4B2FD1D1-3288-434C-84A9-C7EBFC336BDE}"/>
              </a:ext>
            </a:extLst>
          </p:cNvPr>
          <p:cNvGraphicFramePr>
            <a:graphicFrameLocks noGrp="1"/>
          </p:cNvGraphicFramePr>
          <p:nvPr>
            <p:ph idx="1"/>
          </p:nvPr>
        </p:nvGraphicFramePr>
        <p:xfrm>
          <a:off x="1524000" y="1714500"/>
          <a:ext cx="9144000" cy="4457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673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4EDC0E-6275-4BDA-A7EB-A2EB825F3338}"/>
              </a:ext>
            </a:extLst>
          </p:cNvPr>
          <p:cNvSpPr txBox="1"/>
          <p:nvPr/>
        </p:nvSpPr>
        <p:spPr>
          <a:xfrm>
            <a:off x="1233182" y="872454"/>
            <a:ext cx="7935985" cy="2585323"/>
          </a:xfrm>
          <a:prstGeom prst="rect">
            <a:avLst/>
          </a:prstGeom>
          <a:noFill/>
        </p:spPr>
        <p:txBody>
          <a:bodyPr wrap="square">
            <a:spAutoFit/>
          </a:bodyPr>
          <a:lstStyle/>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Da der Schulsport unter Coronabedingungen auch in 2021 nur bedingt möglich war, beteiligten sich nur 7 Schulen am Schulwettbewerb.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Richtig „ins Zeug gelegt“ hat sich dabei das Gymnasium Nordenham mit der erstmaligen Durchführung eines Sportabzeichen Tages in 2021. Von den 600 teilnehmenden Schüler*innen erreichten 209 ihr Sportabzeichen. </a:t>
            </a:r>
          </a:p>
          <a:p>
            <a:endParaRPr lang="de-DE" dirty="0">
              <a:latin typeface="Calibri" panose="020F0502020204030204" pitchFamily="34" charset="0"/>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cs typeface="Times New Roman" panose="02020603050405020304" pitchFamily="18" charset="0"/>
              </a:rPr>
              <a:t>Sehr erfolgreich waren aber auch die anderen teilnehmenden Schulen, wie aus der Grafik zu ersehen ist</a:t>
            </a:r>
            <a:endParaRPr lang="de-DE" dirty="0"/>
          </a:p>
        </p:txBody>
      </p:sp>
    </p:spTree>
    <p:extLst>
      <p:ext uri="{BB962C8B-B14F-4D97-AF65-F5344CB8AC3E}">
        <p14:creationId xmlns:p14="http://schemas.microsoft.com/office/powerpoint/2010/main" val="162567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rgbClr val="FF0000"/>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20.02.2017</a:t>
            </a:r>
          </a:p>
        </p:txBody>
      </p:sp>
      <p:sp>
        <p:nvSpPr>
          <p:cNvPr id="6" name="Fußzeilenplatzhalter 5"/>
          <p:cNvSpPr>
            <a:spLocks noGrp="1"/>
          </p:cNvSpPr>
          <p:nvPr>
            <p:ph type="ftr" sz="quarter" idx="11"/>
          </p:nvPr>
        </p:nvSpPr>
        <p:spPr/>
        <p:txBody>
          <a:bodyPr/>
          <a:lstStyle/>
          <a:p>
            <a:r>
              <a:rPr lang="de-DE" dirty="0"/>
              <a:t>KSB Wesermarsch, Frühjahrssitzung DSA-Obleute am 30.03.2017</a:t>
            </a:r>
          </a:p>
        </p:txBody>
      </p:sp>
      <p:sp>
        <p:nvSpPr>
          <p:cNvPr id="7" name="Foliennummernplatzhalter 6"/>
          <p:cNvSpPr>
            <a:spLocks noGrp="1"/>
          </p:cNvSpPr>
          <p:nvPr>
            <p:ph type="sldNum" sz="quarter" idx="12"/>
          </p:nvPr>
        </p:nvSpPr>
        <p:spPr/>
        <p:txBody>
          <a:bodyPr/>
          <a:lstStyle/>
          <a:p>
            <a:fld id="{E31375A4-56A4-47D6-9801-1991572033F7}" type="slidenum">
              <a:rPr lang="de-DE" smtClean="0"/>
              <a:t>18</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31234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7BC63-4196-424B-B42B-07BD7815D932}"/>
              </a:ext>
            </a:extLst>
          </p:cNvPr>
          <p:cNvSpPr>
            <a:spLocks noGrp="1"/>
          </p:cNvSpPr>
          <p:nvPr>
            <p:ph type="title"/>
          </p:nvPr>
        </p:nvSpPr>
        <p:spPr/>
        <p:txBody>
          <a:bodyPr/>
          <a:lstStyle/>
          <a:p>
            <a:r>
              <a:rPr lang="de-DE" b="1" dirty="0"/>
              <a:t>4.</a:t>
            </a:r>
            <a:r>
              <a:rPr lang="de-DE" dirty="0"/>
              <a:t> </a:t>
            </a:r>
            <a:r>
              <a:rPr lang="de-DE" b="1" dirty="0"/>
              <a:t>Auswertung Sportabzeichen Schulwettbewerb 2021 / Spende OLB</a:t>
            </a:r>
          </a:p>
        </p:txBody>
      </p:sp>
      <p:graphicFrame>
        <p:nvGraphicFramePr>
          <p:cNvPr id="5" name="Inhaltsplatzhalter 4">
            <a:extLst>
              <a:ext uri="{FF2B5EF4-FFF2-40B4-BE49-F238E27FC236}">
                <a16:creationId xmlns:a16="http://schemas.microsoft.com/office/drawing/2014/main" id="{F824601B-C948-40C7-9C2A-16FCC84D8A2B}"/>
              </a:ext>
            </a:extLst>
          </p:cNvPr>
          <p:cNvGraphicFramePr>
            <a:graphicFrameLocks noGrp="1"/>
          </p:cNvGraphicFramePr>
          <p:nvPr>
            <p:ph idx="1"/>
          </p:nvPr>
        </p:nvGraphicFramePr>
        <p:xfrm>
          <a:off x="2114550" y="2785110"/>
          <a:ext cx="7962900" cy="2316480"/>
        </p:xfrm>
        <a:graphic>
          <a:graphicData uri="http://schemas.openxmlformats.org/drawingml/2006/table">
            <a:tbl>
              <a:tblPr>
                <a:tableStyleId>{B301B821-A1FF-4177-AEE7-76D212191A09}</a:tableStyleId>
              </a:tblPr>
              <a:tblGrid>
                <a:gridCol w="1447800">
                  <a:extLst>
                    <a:ext uri="{9D8B030D-6E8A-4147-A177-3AD203B41FA5}">
                      <a16:colId xmlns:a16="http://schemas.microsoft.com/office/drawing/2014/main" val="3283376766"/>
                    </a:ext>
                  </a:extLst>
                </a:gridCol>
                <a:gridCol w="1343025">
                  <a:extLst>
                    <a:ext uri="{9D8B030D-6E8A-4147-A177-3AD203B41FA5}">
                      <a16:colId xmlns:a16="http://schemas.microsoft.com/office/drawing/2014/main" val="1229586571"/>
                    </a:ext>
                  </a:extLst>
                </a:gridCol>
                <a:gridCol w="1333500">
                  <a:extLst>
                    <a:ext uri="{9D8B030D-6E8A-4147-A177-3AD203B41FA5}">
                      <a16:colId xmlns:a16="http://schemas.microsoft.com/office/drawing/2014/main" val="3233487038"/>
                    </a:ext>
                  </a:extLst>
                </a:gridCol>
                <a:gridCol w="419100">
                  <a:extLst>
                    <a:ext uri="{9D8B030D-6E8A-4147-A177-3AD203B41FA5}">
                      <a16:colId xmlns:a16="http://schemas.microsoft.com/office/drawing/2014/main" val="2152081114"/>
                    </a:ext>
                  </a:extLst>
                </a:gridCol>
                <a:gridCol w="419100">
                  <a:extLst>
                    <a:ext uri="{9D8B030D-6E8A-4147-A177-3AD203B41FA5}">
                      <a16:colId xmlns:a16="http://schemas.microsoft.com/office/drawing/2014/main" val="2334053004"/>
                    </a:ext>
                  </a:extLst>
                </a:gridCol>
                <a:gridCol w="419100">
                  <a:extLst>
                    <a:ext uri="{9D8B030D-6E8A-4147-A177-3AD203B41FA5}">
                      <a16:colId xmlns:a16="http://schemas.microsoft.com/office/drawing/2014/main" val="4094541142"/>
                    </a:ext>
                  </a:extLst>
                </a:gridCol>
                <a:gridCol w="419100">
                  <a:extLst>
                    <a:ext uri="{9D8B030D-6E8A-4147-A177-3AD203B41FA5}">
                      <a16:colId xmlns:a16="http://schemas.microsoft.com/office/drawing/2014/main" val="3603834224"/>
                    </a:ext>
                  </a:extLst>
                </a:gridCol>
                <a:gridCol w="638175">
                  <a:extLst>
                    <a:ext uri="{9D8B030D-6E8A-4147-A177-3AD203B41FA5}">
                      <a16:colId xmlns:a16="http://schemas.microsoft.com/office/drawing/2014/main" val="3684366705"/>
                    </a:ext>
                  </a:extLst>
                </a:gridCol>
                <a:gridCol w="622300">
                  <a:extLst>
                    <a:ext uri="{9D8B030D-6E8A-4147-A177-3AD203B41FA5}">
                      <a16:colId xmlns:a16="http://schemas.microsoft.com/office/drawing/2014/main" val="1734219639"/>
                    </a:ext>
                  </a:extLst>
                </a:gridCol>
                <a:gridCol w="901700">
                  <a:extLst>
                    <a:ext uri="{9D8B030D-6E8A-4147-A177-3AD203B41FA5}">
                      <a16:colId xmlns:a16="http://schemas.microsoft.com/office/drawing/2014/main" val="1030914634"/>
                    </a:ext>
                  </a:extLst>
                </a:gridCol>
              </a:tblGrid>
              <a:tr h="200025">
                <a:tc gridSpan="7">
                  <a:txBody>
                    <a:bodyPr/>
                    <a:lstStyle/>
                    <a:p>
                      <a:pPr algn="ctr" fontAlgn="ctr"/>
                      <a:r>
                        <a:rPr lang="de-DE" sz="1100" u="none" strike="noStrike">
                          <a:effectLst/>
                        </a:rPr>
                        <a:t>Auswertung OLB Schulwettbewerb 2021 (OLB Spende 1.500 Euro)</a:t>
                      </a:r>
                      <a:endParaRPr lang="de-DE"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fontAlgn="ctr"/>
                      <a:r>
                        <a:rPr lang="de-DE" sz="1100" u="none" strike="noStrike">
                          <a:effectLst/>
                        </a:rPr>
                        <a:t>Anzahl DSA</a:t>
                      </a:r>
                      <a:br>
                        <a:rPr lang="de-DE" sz="1100" u="none" strike="noStrike">
                          <a:effectLst/>
                        </a:rPr>
                      </a:br>
                      <a:r>
                        <a:rPr lang="de-DE" sz="1100" u="none" strike="noStrike">
                          <a:effectLst/>
                        </a:rPr>
                        <a:t>x 1,00 €</a:t>
                      </a:r>
                      <a:endParaRPr lang="de-DE" sz="11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de-DE" sz="1100" u="none" strike="noStrike">
                          <a:effectLst/>
                        </a:rPr>
                        <a:t>Sieg-prämie</a:t>
                      </a:r>
                      <a:endParaRPr lang="de-DE" sz="11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de-DE" sz="1100" u="none" strike="noStrike">
                          <a:effectLst/>
                        </a:rPr>
                        <a:t>Überweisungs-</a:t>
                      </a:r>
                      <a:br>
                        <a:rPr lang="de-DE" sz="1100" u="none" strike="noStrike">
                          <a:effectLst/>
                        </a:rPr>
                      </a:br>
                      <a:r>
                        <a:rPr lang="de-DE" sz="1100" u="none" strike="noStrike">
                          <a:effectLst/>
                        </a:rPr>
                        <a:t>betrag</a:t>
                      </a:r>
                      <a:endParaRPr lang="de-DE"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98778829"/>
                  </a:ext>
                </a:extLst>
              </a:tr>
              <a:tr h="419100">
                <a:tc>
                  <a:txBody>
                    <a:bodyPr/>
                    <a:lstStyle/>
                    <a:p>
                      <a:pPr algn="l" fontAlgn="ctr"/>
                      <a:r>
                        <a:rPr lang="de-DE" sz="1100" u="none" strike="noStrike">
                          <a:effectLst/>
                        </a:rPr>
                        <a:t>Organisation</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a:effectLst/>
                        </a:rPr>
                        <a:t>Straße</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a:effectLst/>
                        </a:rPr>
                        <a:t>PLZ Ort</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DSA</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800" u="none" strike="noStrike">
                          <a:effectLst/>
                        </a:rPr>
                        <a:t>Gesamt</a:t>
                      </a:r>
                      <a:br>
                        <a:rPr lang="de-DE" sz="800" u="none" strike="noStrike">
                          <a:effectLst/>
                        </a:rPr>
                      </a:br>
                      <a:r>
                        <a:rPr lang="de-DE" sz="800" u="none" strike="noStrike">
                          <a:effectLst/>
                        </a:rPr>
                        <a:t>-schüler</a:t>
                      </a:r>
                      <a:endParaRPr lang="de-DE" sz="8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800" u="none" strike="noStrike">
                          <a:effectLst/>
                        </a:rPr>
                        <a:t>Prozent</a:t>
                      </a:r>
                      <a:endParaRPr lang="de-DE" sz="8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800" u="none" strike="noStrike">
                          <a:effectLst/>
                        </a:rPr>
                        <a:t>Platz</a:t>
                      </a:r>
                      <a:endParaRPr lang="de-DE" sz="800" b="1" i="1"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25780789"/>
                  </a:ext>
                </a:extLst>
              </a:tr>
              <a:tr h="190500">
                <a:tc>
                  <a:txBody>
                    <a:bodyPr/>
                    <a:lstStyle/>
                    <a:p>
                      <a:pPr algn="l" fontAlgn="b"/>
                      <a:r>
                        <a:rPr lang="de-DE" sz="1100" u="none" strike="noStrike">
                          <a:effectLst/>
                        </a:rPr>
                        <a:t>GS Abbehausen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Am Schulhof</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26954 Nordenham</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107</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131</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81,7</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1.</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107,00 €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250,00 €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357,00 €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590024"/>
                  </a:ext>
                </a:extLst>
              </a:tr>
              <a:tr h="190500">
                <a:tc>
                  <a:txBody>
                    <a:bodyPr/>
                    <a:lstStyle/>
                    <a:p>
                      <a:pPr algn="l" fontAlgn="b"/>
                      <a:r>
                        <a:rPr lang="de-DE" sz="1100" u="none" strike="noStrike">
                          <a:effectLst/>
                        </a:rPr>
                        <a:t>GS Kirchhammelwarden</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Stedinger Landstraße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26919 Brake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68</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91</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74,7</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2.</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68,00 €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200,00 €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268,00 €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4229405"/>
                  </a:ext>
                </a:extLst>
              </a:tr>
              <a:tr h="190500">
                <a:tc>
                  <a:txBody>
                    <a:bodyPr/>
                    <a:lstStyle/>
                    <a:p>
                      <a:pPr algn="l" fontAlgn="b"/>
                      <a:r>
                        <a:rPr lang="de-DE" sz="1100" u="none" strike="noStrike">
                          <a:effectLst/>
                        </a:rPr>
                        <a:t>GS Jaderberg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Am Hesterbusch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26349 Jaderberg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85</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137</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62,0</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3.</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85,00 €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150,00 €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235,00 €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2432263"/>
                  </a:ext>
                </a:extLst>
              </a:tr>
              <a:tr h="190500">
                <a:tc>
                  <a:txBody>
                    <a:bodyPr/>
                    <a:lstStyle/>
                    <a:p>
                      <a:pPr algn="l" fontAlgn="b"/>
                      <a:r>
                        <a:rPr lang="de-DE" sz="1100" u="none" strike="noStrike">
                          <a:effectLst/>
                        </a:rPr>
                        <a:t>Oberschule Am Luisenhof</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Am Luisenhof 10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26954 Nordenham</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175</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377</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46,4</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4.</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175,00 €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50,00 €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225,00 €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214799"/>
                  </a:ext>
                </a:extLst>
              </a:tr>
              <a:tr h="190500">
                <a:tc>
                  <a:txBody>
                    <a:bodyPr/>
                    <a:lstStyle/>
                    <a:p>
                      <a:pPr algn="l" fontAlgn="b"/>
                      <a:r>
                        <a:rPr lang="de-DE" sz="1100" u="none" strike="noStrike">
                          <a:effectLst/>
                        </a:rPr>
                        <a:t>GS Nordenham-Süd</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Südstraße 22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26954 Nordenham</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95</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208</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45,7</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4.</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95,00 €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50,00 €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145,00 €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0601484"/>
                  </a:ext>
                </a:extLst>
              </a:tr>
              <a:tr h="190500">
                <a:tc>
                  <a:txBody>
                    <a:bodyPr/>
                    <a:lstStyle/>
                    <a:p>
                      <a:pPr algn="l" fontAlgn="b"/>
                      <a:r>
                        <a:rPr lang="de-DE" sz="1100" u="none" strike="noStrike">
                          <a:effectLst/>
                        </a:rPr>
                        <a:t>Gymnasium Nordenham</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Bahnhofstraße 52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26954 Nordenham</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209</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801</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26,1</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5.</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209,00 €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25,00 €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234,00 €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2953946"/>
                  </a:ext>
                </a:extLst>
              </a:tr>
              <a:tr h="200025">
                <a:tc>
                  <a:txBody>
                    <a:bodyPr/>
                    <a:lstStyle/>
                    <a:p>
                      <a:pPr algn="l" fontAlgn="b"/>
                      <a:r>
                        <a:rPr lang="de-DE" sz="1100" u="none" strike="noStrike">
                          <a:effectLst/>
                        </a:rPr>
                        <a:t>Gymnasium Brake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Philosophenweg 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26919 Brake</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63</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962</a:t>
                      </a:r>
                      <a:endParaRPr lang="de-DE" sz="1100" b="0"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6,5</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a:effectLst/>
                        </a:rPr>
                        <a:t>6.</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63,00 €</a:t>
                      </a:r>
                      <a:endParaRPr lang="de-DE"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0,00 €</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63,00 €</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3073274"/>
                  </a:ext>
                </a:extLst>
              </a:tr>
              <a:tr h="200025">
                <a:tc>
                  <a:txBody>
                    <a:bodyPr/>
                    <a:lstStyle/>
                    <a:p>
                      <a:pPr algn="ctr" fontAlgn="b"/>
                      <a:r>
                        <a:rPr lang="de-DE" sz="1100" u="none" strike="noStrike">
                          <a:effectLst/>
                        </a:rPr>
                        <a:t> </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 </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 </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de-DE" sz="1100" u="none" strike="noStrike">
                          <a:effectLst/>
                        </a:rPr>
                        <a:t>802</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2.707</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29,6</a:t>
                      </a: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de-DE" sz="1100" b="1" i="1"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de-DE" sz="1100" u="none" strike="noStrike">
                          <a:effectLst/>
                        </a:rPr>
                        <a:t>802,00 €</a:t>
                      </a:r>
                      <a:endParaRPr lang="de-DE" sz="11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de-DE" sz="1100" u="none" strike="noStrike">
                          <a:effectLst/>
                        </a:rPr>
                        <a:t>725,00 €</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dirty="0">
                          <a:effectLst/>
                        </a:rPr>
                        <a:t>1.527,00 €</a:t>
                      </a:r>
                      <a:endParaRPr lang="de-DE"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5760235"/>
                  </a:ext>
                </a:extLst>
              </a:tr>
            </a:tbl>
          </a:graphicData>
        </a:graphic>
      </p:graphicFrame>
      <p:sp>
        <p:nvSpPr>
          <p:cNvPr id="4" name="Foliennummernplatzhalter 3">
            <a:extLst>
              <a:ext uri="{FF2B5EF4-FFF2-40B4-BE49-F238E27FC236}">
                <a16:creationId xmlns:a16="http://schemas.microsoft.com/office/drawing/2014/main" id="{374D28DE-3686-49B6-8C0F-D3786C564B9E}"/>
              </a:ext>
            </a:extLst>
          </p:cNvPr>
          <p:cNvSpPr>
            <a:spLocks noGrp="1"/>
          </p:cNvSpPr>
          <p:nvPr>
            <p:ph type="sldNum" sz="quarter" idx="12"/>
          </p:nvPr>
        </p:nvSpPr>
        <p:spPr/>
        <p:txBody>
          <a:bodyPr/>
          <a:lstStyle/>
          <a:p>
            <a:fld id="{E31375A4-56A4-47D6-9801-1991572033F7}" type="slidenum">
              <a:rPr lang="de-DE" smtClean="0"/>
              <a:t>19</a:t>
            </a:fld>
            <a:endParaRPr lang="de-DE" dirty="0"/>
          </a:p>
        </p:txBody>
      </p:sp>
    </p:spTree>
    <p:extLst>
      <p:ext uri="{BB962C8B-B14F-4D97-AF65-F5344CB8AC3E}">
        <p14:creationId xmlns:p14="http://schemas.microsoft.com/office/powerpoint/2010/main" val="257166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4008583" cy="712178"/>
          </a:xfrm>
        </p:spPr>
        <p:txBody>
          <a:bodyPr>
            <a:normAutofit fontScale="90000"/>
          </a:bodyPr>
          <a:lstStyle/>
          <a:p>
            <a:r>
              <a:rPr lang="de-DE" sz="3200" b="1" dirty="0">
                <a:latin typeface="+mn-lt"/>
              </a:rPr>
              <a:t>Sportabzeichen 2022</a:t>
            </a:r>
          </a:p>
        </p:txBody>
      </p:sp>
      <p:sp>
        <p:nvSpPr>
          <p:cNvPr id="3" name="Inhaltsplatzhalter 2"/>
          <p:cNvSpPr>
            <a:spLocks noGrp="1"/>
          </p:cNvSpPr>
          <p:nvPr>
            <p:ph idx="1"/>
          </p:nvPr>
        </p:nvSpPr>
        <p:spPr>
          <a:xfrm>
            <a:off x="1524000" y="1293091"/>
            <a:ext cx="9144000" cy="4879109"/>
          </a:xfrm>
        </p:spPr>
        <p:txBody>
          <a:bodyPr>
            <a:normAutofit/>
          </a:bodyPr>
          <a:lstStyle/>
          <a:p>
            <a:pPr marL="45720" indent="0">
              <a:buNone/>
            </a:pPr>
            <a:r>
              <a:rPr lang="de-DE" b="1" dirty="0">
                <a:solidFill>
                  <a:schemeClr val="accent1">
                    <a:lumMod val="75000"/>
                  </a:schemeClr>
                </a:solidFill>
              </a:rPr>
              <a:t>Aufgrund der CORONA Problematik fiel die Frühjahrstagung in 2020 aus und fand in 2021 online per Zoom statt.</a:t>
            </a:r>
          </a:p>
          <a:p>
            <a:pPr marL="45720" indent="0">
              <a:buNone/>
            </a:pPr>
            <a:r>
              <a:rPr lang="de-DE" b="1" dirty="0">
                <a:solidFill>
                  <a:schemeClr val="accent1">
                    <a:lumMod val="75000"/>
                  </a:schemeClr>
                </a:solidFill>
              </a:rPr>
              <a:t>Daher freuen wir uns, dass wir uns in diesem Jahr alle gesund wieder in Präsenz treffen können !</a:t>
            </a:r>
          </a:p>
          <a:p>
            <a:pPr marL="45720" indent="0">
              <a:buNone/>
            </a:pPr>
            <a:r>
              <a:rPr lang="de-DE" b="1" dirty="0">
                <a:solidFill>
                  <a:schemeClr val="accent1">
                    <a:lumMod val="75000"/>
                  </a:schemeClr>
                </a:solidFill>
              </a:rPr>
              <a:t>Bei Fragen steht euch weiterhin das Sportabzeichen Team des </a:t>
            </a:r>
            <a:r>
              <a:rPr lang="de-DE" b="1" dirty="0" err="1">
                <a:solidFill>
                  <a:schemeClr val="accent1">
                    <a:lumMod val="75000"/>
                  </a:schemeClr>
                </a:solidFill>
              </a:rPr>
              <a:t>Kreissportbundes</a:t>
            </a:r>
            <a:r>
              <a:rPr lang="de-DE" b="1" dirty="0">
                <a:solidFill>
                  <a:schemeClr val="accent1">
                    <a:lumMod val="75000"/>
                  </a:schemeClr>
                </a:solidFill>
              </a:rPr>
              <a:t> Wesermarsch mit Rat und Tat zur Seite.</a:t>
            </a:r>
          </a:p>
          <a:p>
            <a:pPr marL="45720" indent="0">
              <a:buNone/>
            </a:pPr>
            <a:r>
              <a:rPr lang="de-DE" b="1" dirty="0">
                <a:solidFill>
                  <a:schemeClr val="accent1">
                    <a:lumMod val="75000"/>
                  </a:schemeClr>
                </a:solidFill>
              </a:rPr>
              <a:t>Bleibt bitte gesund!</a:t>
            </a:r>
          </a:p>
          <a:p>
            <a:endParaRPr lang="de-DE" dirty="0"/>
          </a:p>
        </p:txBody>
      </p:sp>
      <p:pic>
        <p:nvPicPr>
          <p:cNvPr id="5" name="Grafik 4" descr="Ein Bild, das Zeichnung enthält.&#10;&#10;Automatisch generierte Beschreibung">
            <a:extLst>
              <a:ext uri="{FF2B5EF4-FFF2-40B4-BE49-F238E27FC236}">
                <a16:creationId xmlns:a16="http://schemas.microsoft.com/office/drawing/2014/main" id="{7DEB6FAE-9C9F-4275-8686-59850440D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pic>
        <p:nvPicPr>
          <p:cNvPr id="7" name="Grafik 6" descr="Ein Bild, das Zeichnung enthält.&#10;&#10;Automatisch generierte Beschreibung">
            <a:extLst>
              <a:ext uri="{FF2B5EF4-FFF2-40B4-BE49-F238E27FC236}">
                <a16:creationId xmlns:a16="http://schemas.microsoft.com/office/drawing/2014/main" id="{4636EC79-0ACF-4CE1-902F-239CC760E5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1752" y="3931227"/>
            <a:ext cx="1740349" cy="934986"/>
          </a:xfrm>
          <a:prstGeom prst="rect">
            <a:avLst/>
          </a:prstGeom>
        </p:spPr>
      </p:pic>
      <p:sp>
        <p:nvSpPr>
          <p:cNvPr id="9" name="Rechteck 8">
            <a:extLst>
              <a:ext uri="{FF2B5EF4-FFF2-40B4-BE49-F238E27FC236}">
                <a16:creationId xmlns:a16="http://schemas.microsoft.com/office/drawing/2014/main" id="{FBE80560-230C-4E17-ACF3-6AEE33AA4089}"/>
              </a:ext>
            </a:extLst>
          </p:cNvPr>
          <p:cNvSpPr/>
          <p:nvPr/>
        </p:nvSpPr>
        <p:spPr>
          <a:xfrm>
            <a:off x="3439486" y="5049846"/>
            <a:ext cx="4734696" cy="600164"/>
          </a:xfrm>
          <a:prstGeom prst="rect">
            <a:avLst/>
          </a:prstGeom>
        </p:spPr>
        <p:txBody>
          <a:bodyPr wrap="square">
            <a:spAutoFit/>
          </a:bodyPr>
          <a:lstStyle/>
          <a:p>
            <a:pPr algn="ctr"/>
            <a:r>
              <a:rPr lang="de-DE" sz="1100" b="1" i="1" dirty="0">
                <a:solidFill>
                  <a:srgbClr val="000000"/>
                </a:solidFill>
              </a:rPr>
              <a:t>Kerstin Ludwig</a:t>
            </a:r>
          </a:p>
          <a:p>
            <a:pPr algn="ctr"/>
            <a:r>
              <a:rPr lang="de-DE" sz="1100" dirty="0"/>
              <a:t>04401 / 858 191 oder 01525 412 35 43</a:t>
            </a:r>
          </a:p>
          <a:p>
            <a:pPr algn="ctr"/>
            <a:r>
              <a:rPr lang="de-DE" sz="1100" u="sng" dirty="0"/>
              <a:t>kreissportbund.wesermarsch@ewetel.net</a:t>
            </a:r>
            <a:endParaRPr lang="de-DE" sz="1100" dirty="0"/>
          </a:p>
        </p:txBody>
      </p:sp>
      <p:sp>
        <p:nvSpPr>
          <p:cNvPr id="4" name="Foliennummernplatzhalter 3">
            <a:extLst>
              <a:ext uri="{FF2B5EF4-FFF2-40B4-BE49-F238E27FC236}">
                <a16:creationId xmlns:a16="http://schemas.microsoft.com/office/drawing/2014/main" id="{40BDC55B-9325-4655-8E02-26B0D0C2D6D7}"/>
              </a:ext>
            </a:extLst>
          </p:cNvPr>
          <p:cNvSpPr>
            <a:spLocks noGrp="1"/>
          </p:cNvSpPr>
          <p:nvPr>
            <p:ph type="sldNum" sz="quarter" idx="12"/>
          </p:nvPr>
        </p:nvSpPr>
        <p:spPr/>
        <p:txBody>
          <a:bodyPr/>
          <a:lstStyle/>
          <a:p>
            <a:fld id="{E31375A4-56A4-47D6-9801-1991572033F7}" type="slidenum">
              <a:rPr lang="de-DE" smtClean="0"/>
              <a:t>2</a:t>
            </a:fld>
            <a:endParaRPr lang="de-DE"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B12D777-6A86-4D08-8A06-1AD04380DD4E}"/>
              </a:ext>
            </a:extLst>
          </p:cNvPr>
          <p:cNvSpPr txBox="1"/>
          <p:nvPr/>
        </p:nvSpPr>
        <p:spPr>
          <a:xfrm>
            <a:off x="1283516" y="100668"/>
            <a:ext cx="7701093" cy="6275179"/>
          </a:xfrm>
          <a:prstGeom prst="rect">
            <a:avLst/>
          </a:prstGeom>
          <a:noFill/>
        </p:spPr>
        <p:txBody>
          <a:bodyPr wrap="square">
            <a:spAutoFit/>
          </a:bodyPr>
          <a:lstStyle/>
          <a:p>
            <a:pPr algn="just">
              <a:lnSpc>
                <a:spcPct val="130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Wie in den Vorjahren konnte die </a:t>
            </a:r>
            <a:r>
              <a:rPr lang="de-DE" sz="2000" b="1" dirty="0">
                <a:solidFill>
                  <a:srgbClr val="4F6228"/>
                </a:solidFill>
                <a:effectLst/>
                <a:latin typeface="Calibri" panose="020F0502020204030204" pitchFamily="34" charset="0"/>
                <a:ea typeface="Times New Roman" panose="02020603050405020304" pitchFamily="18" charset="0"/>
                <a:cs typeface="Times New Roman" panose="02020603050405020304" pitchFamily="18" charset="0"/>
              </a:rPr>
              <a:t>Oldenburgische Landesbank</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als Sponsor für die Schülersportabzeichen-Aktion 2021 und 2022 gewonnen werden.  Aus der jährlichen Spende von 1.500 € wird jedes abgelegte Schul-Sportabzeichen mit 1,00 Euro honoriert. Darüber hinaus werden aus dem Spendentopf in einer Feierstunde die erfolgreichsten Schulen der Wesermarsch mit einer Siegerprämie bedacht:</a:t>
            </a:r>
          </a:p>
          <a:p>
            <a:pPr algn="just">
              <a:lnSpc>
                <a:spcPct val="130000"/>
              </a:lnSpc>
              <a:spcAft>
                <a:spcPts val="800"/>
              </a:spcAft>
            </a:pP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Gewertet wurden die erfolgreich abgelegten Sportabzeichen in Verhältnis zur Gesamtschülerzahl. Dabei konnte die Grundschule Abbehausen den 1. Platz belegen, knapp gefolgt von der GS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Kirchhammelwarden</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und der GS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Jaderberg</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auf dem 2. bzw. 3. Platz. Eine entsprechend würdigende Ehrung findet mit Vertretern der erfolgreichen Schule, mit dem Landrat Stephan </a:t>
            </a:r>
            <a:r>
              <a:rPr lang="de-DE" sz="1800" dirty="0" err="1">
                <a:effectLst/>
                <a:latin typeface="Calibri" panose="020F0502020204030204" pitchFamily="34" charset="0"/>
                <a:ea typeface="Times New Roman" panose="02020603050405020304" pitchFamily="18" charset="0"/>
                <a:cs typeface="Times New Roman" panose="02020603050405020304" pitchFamily="18" charset="0"/>
              </a:rPr>
              <a:t>Siefken</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 mit Vertretern der OLB und der Presse am 10. Mai in Brake statt. </a:t>
            </a:r>
          </a:p>
          <a:p>
            <a:pPr algn="just">
              <a:lnSpc>
                <a:spcPct val="130000"/>
              </a:lnSpc>
              <a:spcAft>
                <a:spcPts val="800"/>
              </a:spcAft>
            </a:pPr>
            <a:endParaRPr lang="de-DE"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Dank gilt an dieser Stelle auch den mit den Schulen kooperierenden Sportvereinen. </a:t>
            </a:r>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81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rgbClr val="FF0000"/>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20.02.2017</a:t>
            </a:r>
          </a:p>
        </p:txBody>
      </p:sp>
      <p:sp>
        <p:nvSpPr>
          <p:cNvPr id="6" name="Fußzeilenplatzhalter 5"/>
          <p:cNvSpPr>
            <a:spLocks noGrp="1"/>
          </p:cNvSpPr>
          <p:nvPr>
            <p:ph type="ftr" sz="quarter" idx="11"/>
          </p:nvPr>
        </p:nvSpPr>
        <p:spPr/>
        <p:txBody>
          <a:bodyPr/>
          <a:lstStyle/>
          <a:p>
            <a:r>
              <a:rPr lang="de-DE" dirty="0"/>
              <a:t>KSB Wesermarsch, Frühjahrssitzung DSA-Obleute am 30.03.2017</a:t>
            </a:r>
          </a:p>
        </p:txBody>
      </p:sp>
      <p:sp>
        <p:nvSpPr>
          <p:cNvPr id="7" name="Foliennummernplatzhalter 6"/>
          <p:cNvSpPr>
            <a:spLocks noGrp="1"/>
          </p:cNvSpPr>
          <p:nvPr>
            <p:ph type="sldNum" sz="quarter" idx="12"/>
          </p:nvPr>
        </p:nvSpPr>
        <p:spPr/>
        <p:txBody>
          <a:bodyPr/>
          <a:lstStyle/>
          <a:p>
            <a:fld id="{E31375A4-56A4-47D6-9801-1991572033F7}" type="slidenum">
              <a:rPr lang="de-DE" smtClean="0"/>
              <a:t>21</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185081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1AEFC-C6F1-49BB-A235-70F213923EA2}"/>
              </a:ext>
            </a:extLst>
          </p:cNvPr>
          <p:cNvSpPr>
            <a:spLocks noGrp="1"/>
          </p:cNvSpPr>
          <p:nvPr>
            <p:ph type="title"/>
          </p:nvPr>
        </p:nvSpPr>
        <p:spPr/>
        <p:txBody>
          <a:bodyPr>
            <a:normAutofit/>
          </a:bodyPr>
          <a:lstStyle/>
          <a:p>
            <a:r>
              <a:rPr lang="de-DE" sz="2800" b="1" dirty="0"/>
              <a:t>5. </a:t>
            </a:r>
            <a:r>
              <a:rPr lang="de-DE" sz="2800" b="1" dirty="0" err="1"/>
              <a:t>Premiere:“Sportabzeichen-Lehrerwettbewerb</a:t>
            </a:r>
            <a:r>
              <a:rPr lang="de-DE" sz="2800" b="1" dirty="0"/>
              <a:t>“</a:t>
            </a:r>
          </a:p>
        </p:txBody>
      </p:sp>
      <p:sp>
        <p:nvSpPr>
          <p:cNvPr id="3" name="Inhaltsplatzhalter 2">
            <a:extLst>
              <a:ext uri="{FF2B5EF4-FFF2-40B4-BE49-F238E27FC236}">
                <a16:creationId xmlns:a16="http://schemas.microsoft.com/office/drawing/2014/main" id="{AA087AC6-CFFB-4912-8CEB-FC862DE240E4}"/>
              </a:ext>
            </a:extLst>
          </p:cNvPr>
          <p:cNvSpPr>
            <a:spLocks noGrp="1"/>
          </p:cNvSpPr>
          <p:nvPr>
            <p:ph idx="1"/>
          </p:nvPr>
        </p:nvSpPr>
        <p:spPr/>
        <p:txBody>
          <a:bodyPr>
            <a:normAutofit fontScale="62500" lnSpcReduction="20000"/>
          </a:bodyPr>
          <a:lstStyle/>
          <a:p>
            <a:r>
              <a:rPr lang="de-DE" sz="1800" dirty="0">
                <a:solidFill>
                  <a:srgbClr val="FF0000"/>
                </a:solidFill>
                <a:effectLst/>
                <a:latin typeface="Arial" panose="020B0604020202020204" pitchFamily="34" charset="0"/>
                <a:ea typeface="Calibri" panose="020F0502020204030204" pitchFamily="34" charset="0"/>
              </a:rPr>
              <a:t>Die Idee….</a:t>
            </a:r>
            <a:r>
              <a:rPr lang="de-DE" sz="1800" dirty="0">
                <a:solidFill>
                  <a:srgbClr val="000000"/>
                </a:solidFill>
                <a:effectLst/>
                <a:latin typeface="Arial" panose="020B0604020202020204" pitchFamily="34" charset="0"/>
                <a:ea typeface="Calibri" panose="020F0502020204030204" pitchFamily="34" charset="0"/>
              </a:rPr>
              <a:t>Bisher konnten sich im Sportabzeichen-Wettbewerb des </a:t>
            </a:r>
            <a:r>
              <a:rPr lang="de-DE" sz="1800" dirty="0" err="1">
                <a:solidFill>
                  <a:srgbClr val="000000"/>
                </a:solidFill>
                <a:effectLst/>
                <a:latin typeface="Arial" panose="020B0604020202020204" pitchFamily="34" charset="0"/>
                <a:ea typeface="Calibri" panose="020F0502020204030204" pitchFamily="34" charset="0"/>
              </a:rPr>
              <a:t>Kreissportbundes</a:t>
            </a:r>
            <a:r>
              <a:rPr lang="de-DE" sz="1800" dirty="0">
                <a:solidFill>
                  <a:srgbClr val="000000"/>
                </a:solidFill>
                <a:effectLst/>
                <a:latin typeface="Arial" panose="020B0604020202020204" pitchFamily="34" charset="0"/>
                <a:ea typeface="Calibri" panose="020F0502020204030204" pitchFamily="34" charset="0"/>
              </a:rPr>
              <a:t> (KSB Wesermarsch) vor allem die Schüler*innen beweisen, bei dem neu ins Leben gerufenen Wettbewerb sind nun die sportlichen Leistungen der Lehrer gefragt. </a:t>
            </a:r>
            <a:endParaRPr lang="de-DE" sz="1800" dirty="0">
              <a:effectLst/>
              <a:latin typeface="Calibri" panose="020F0502020204030204" pitchFamily="34" charset="0"/>
              <a:ea typeface="Calibri" panose="020F0502020204030204" pitchFamily="34" charset="0"/>
            </a:endParaRPr>
          </a:p>
          <a:p>
            <a:r>
              <a:rPr lang="de-DE" sz="1800" dirty="0">
                <a:solidFill>
                  <a:srgbClr val="000000"/>
                </a:solidFill>
                <a:effectLst/>
                <a:latin typeface="Arial" panose="020B0604020202020204" pitchFamily="34" charset="0"/>
                <a:ea typeface="Calibri" panose="020F0502020204030204" pitchFamily="34" charset="0"/>
              </a:rPr>
              <a:t>Der KSB Wesermarsch möchte mit dem Sportabzeichen-Lehrerwettbewerb Schulen, Schüler und Lehrer begeistern, denn die Wettbewerbe des „Deutschen Sportabzeichens“ bieten ein großes Spektrum an gemeinsamen Erfolgserlebnissen: Schüler und Lehrer feuern sich bei den sportlichen Herausforderungen gegenseitig an. Beim Training für das Sportabzeichen werden Koordination, Ausdauer, Schnelligkeit und Kraft geschult. Gerade im Zeitalter von Handy und Spielkonsole bewegen sich die Schüler*innen immer weniger, die Sportabzeichen-Wettbewerbe sollen dem entgegenwirken. </a:t>
            </a:r>
            <a:endParaRPr lang="de-DE" sz="1800" dirty="0">
              <a:effectLst/>
              <a:latin typeface="Calibri" panose="020F0502020204030204" pitchFamily="34" charset="0"/>
              <a:ea typeface="Calibri" panose="020F0502020204030204" pitchFamily="34" charset="0"/>
            </a:endParaRPr>
          </a:p>
          <a:p>
            <a:r>
              <a:rPr lang="de-DE" sz="1800" dirty="0">
                <a:solidFill>
                  <a:srgbClr val="000000"/>
                </a:solidFill>
                <a:effectLst/>
                <a:latin typeface="Arial" panose="020B0604020202020204" pitchFamily="34" charset="0"/>
                <a:ea typeface="Calibri" panose="020F0502020204030204" pitchFamily="34" charset="0"/>
              </a:rPr>
              <a:t> Doch der Kreissportbund hat festgestellt: </a:t>
            </a:r>
            <a:r>
              <a:rPr lang="de-DE" sz="1800" b="1" dirty="0">
                <a:solidFill>
                  <a:srgbClr val="000000"/>
                </a:solidFill>
                <a:effectLst/>
                <a:latin typeface="Arial" panose="020B0604020202020204" pitchFamily="34" charset="0"/>
                <a:ea typeface="Calibri" panose="020F0502020204030204" pitchFamily="34" charset="0"/>
              </a:rPr>
              <a:t>Die Teilnahme der Schüler am Sportabzeichen sowie Sportabzeichen-Schulwettbewerb steht und fällt mit dem Engagement der (Sport)-Lehrkräfte. Genau dort setzt nun der neue Wettbewerb an:</a:t>
            </a:r>
            <a:endParaRPr lang="de-DE" sz="1800" dirty="0">
              <a:effectLst/>
              <a:latin typeface="Calibri" panose="020F0502020204030204" pitchFamily="34" charset="0"/>
              <a:ea typeface="Calibri" panose="020F0502020204030204" pitchFamily="34" charset="0"/>
            </a:endParaRPr>
          </a:p>
          <a:p>
            <a:r>
              <a:rPr lang="de-DE" sz="1800" dirty="0">
                <a:solidFill>
                  <a:srgbClr val="000000"/>
                </a:solidFill>
                <a:effectLst/>
                <a:latin typeface="Arial" panose="020B0604020202020204" pitchFamily="34" charset="0"/>
                <a:ea typeface="Calibri" panose="020F0502020204030204" pitchFamily="34" charset="0"/>
              </a:rPr>
              <a:t> Bis zum 28. Februar konnten sich Schulen beim Kreissportbund für diesen neuen Wettbewerb anmelden. Dann haben die Lehrer bis zum </a:t>
            </a:r>
            <a:r>
              <a:rPr lang="de-DE" sz="1800" b="1" dirty="0">
                <a:solidFill>
                  <a:srgbClr val="000000"/>
                </a:solidFill>
                <a:effectLst/>
                <a:latin typeface="Arial" panose="020B0604020202020204" pitchFamily="34" charset="0"/>
                <a:ea typeface="Calibri" panose="020F0502020204030204" pitchFamily="34" charset="0"/>
              </a:rPr>
              <a:t>15. November (24:00 Uhr</a:t>
            </a:r>
            <a:r>
              <a:rPr lang="de-DE" sz="1800" dirty="0">
                <a:solidFill>
                  <a:srgbClr val="000000"/>
                </a:solidFill>
                <a:effectLst/>
                <a:latin typeface="Arial" panose="020B0604020202020204" pitchFamily="34" charset="0"/>
                <a:ea typeface="Calibri" panose="020F0502020204030204" pitchFamily="34" charset="0"/>
              </a:rPr>
              <a:t>) Zeit, die Bedingungen für das Sportabzeichen zu erfüllen. Mit jedem erreichten Abzeichen steigen die angemeldeten Schulen im „Ranking“ auf der Homepage des KSB. Die Lehrer bzw. Schulen können dann mir ihre Einzelprüfkarte entweder per Mail oder </a:t>
            </a:r>
            <a:r>
              <a:rPr lang="de-DE" sz="1800" dirty="0" err="1">
                <a:solidFill>
                  <a:srgbClr val="000000"/>
                </a:solidFill>
                <a:effectLst/>
                <a:latin typeface="Arial" panose="020B0604020202020204" pitchFamily="34" charset="0"/>
                <a:ea typeface="Calibri" panose="020F0502020204030204" pitchFamily="34" charset="0"/>
              </a:rPr>
              <a:t>Whatsapp</a:t>
            </a:r>
            <a:r>
              <a:rPr lang="de-DE" sz="1800" dirty="0">
                <a:solidFill>
                  <a:srgbClr val="000000"/>
                </a:solidFill>
                <a:effectLst/>
                <a:latin typeface="Arial" panose="020B0604020202020204" pitchFamily="34" charset="0"/>
                <a:ea typeface="Calibri" panose="020F0502020204030204" pitchFamily="34" charset="0"/>
              </a:rPr>
              <a:t> zukommen lassen. Dann aktualisiere ich das Ranking täglich. So können Schüler und auch Lehrer die Platzierung ihrer Schule immer aktuell verfolgen und ihre Lehrer weiter „anfeuern“. Bewertet wird die Anzahl der erreichten Sportabzeichen im Verhältnis zur Gesamtzahl der Lehrkräfte an der Schule. Die Schule mit den prozentual meisten Sportabzeichen im Kollegium gewinnt.</a:t>
            </a:r>
            <a:endParaRPr lang="de-DE" sz="1800" dirty="0">
              <a:effectLst/>
              <a:latin typeface="Calibri" panose="020F0502020204030204" pitchFamily="34" charset="0"/>
              <a:ea typeface="Calibri" panose="020F0502020204030204" pitchFamily="34" charset="0"/>
            </a:endParaRPr>
          </a:p>
          <a:p>
            <a:r>
              <a:rPr lang="de-DE" sz="1800" dirty="0">
                <a:solidFill>
                  <a:srgbClr val="000000"/>
                </a:solidFill>
                <a:effectLst/>
                <a:latin typeface="Arial" panose="020B0604020202020204" pitchFamily="34" charset="0"/>
                <a:ea typeface="Calibri" panose="020F0502020204030204" pitchFamily="34" charset="0"/>
              </a:rPr>
              <a:t>Neben dem Gemeinschaftserlebnis für die ganze Schule gibt es stattliche Geldpreise, über die die Schule frei verfügen kann: Für den </a:t>
            </a:r>
            <a:r>
              <a:rPr lang="de-DE" sz="1800" b="1" dirty="0">
                <a:solidFill>
                  <a:srgbClr val="000000"/>
                </a:solidFill>
                <a:effectLst/>
                <a:latin typeface="Arial" panose="020B0604020202020204" pitchFamily="34" charset="0"/>
                <a:ea typeface="Calibri" panose="020F0502020204030204" pitchFamily="34" charset="0"/>
              </a:rPr>
              <a:t>1. Platz</a:t>
            </a:r>
            <a:r>
              <a:rPr lang="de-DE" sz="1800" dirty="0">
                <a:solidFill>
                  <a:srgbClr val="000000"/>
                </a:solidFill>
                <a:effectLst/>
                <a:latin typeface="Arial" panose="020B0604020202020204" pitchFamily="34" charset="0"/>
                <a:ea typeface="Calibri" panose="020F0502020204030204" pitchFamily="34" charset="0"/>
              </a:rPr>
              <a:t> gibt es ein Preisgeld von </a:t>
            </a:r>
            <a:r>
              <a:rPr lang="de-DE" sz="1800" b="1" dirty="0">
                <a:solidFill>
                  <a:srgbClr val="000000"/>
                </a:solidFill>
                <a:effectLst/>
                <a:latin typeface="Arial" panose="020B0604020202020204" pitchFamily="34" charset="0"/>
                <a:ea typeface="Calibri" panose="020F0502020204030204" pitchFamily="34" charset="0"/>
              </a:rPr>
              <a:t>500 Euro</a:t>
            </a:r>
            <a:r>
              <a:rPr lang="de-DE" sz="1800" dirty="0">
                <a:solidFill>
                  <a:srgbClr val="000000"/>
                </a:solidFill>
                <a:effectLst/>
                <a:latin typeface="Arial" panose="020B0604020202020204" pitchFamily="34" charset="0"/>
                <a:ea typeface="Calibri" panose="020F0502020204030204" pitchFamily="34" charset="0"/>
              </a:rPr>
              <a:t>, für den </a:t>
            </a:r>
            <a:r>
              <a:rPr lang="de-DE" sz="1800" b="1" dirty="0">
                <a:solidFill>
                  <a:srgbClr val="000000"/>
                </a:solidFill>
                <a:effectLst/>
                <a:latin typeface="Arial" panose="020B0604020202020204" pitchFamily="34" charset="0"/>
                <a:ea typeface="Calibri" panose="020F0502020204030204" pitchFamily="34" charset="0"/>
              </a:rPr>
              <a:t>2. Platz 300 Euro</a:t>
            </a:r>
            <a:r>
              <a:rPr lang="de-DE" sz="1800" dirty="0">
                <a:solidFill>
                  <a:srgbClr val="000000"/>
                </a:solidFill>
                <a:effectLst/>
                <a:latin typeface="Arial" panose="020B0604020202020204" pitchFamily="34" charset="0"/>
                <a:ea typeface="Calibri" panose="020F0502020204030204" pitchFamily="34" charset="0"/>
              </a:rPr>
              <a:t> und für den </a:t>
            </a:r>
            <a:r>
              <a:rPr lang="de-DE" sz="1800" b="1" dirty="0">
                <a:solidFill>
                  <a:srgbClr val="000000"/>
                </a:solidFill>
                <a:effectLst/>
                <a:latin typeface="Arial" panose="020B0604020202020204" pitchFamily="34" charset="0"/>
                <a:ea typeface="Calibri" panose="020F0502020204030204" pitchFamily="34" charset="0"/>
              </a:rPr>
              <a:t>3. Platz 200 Euro</a:t>
            </a:r>
            <a:endParaRPr lang="de-DE" sz="1800" dirty="0">
              <a:effectLst/>
              <a:latin typeface="Calibri" panose="020F0502020204030204" pitchFamily="34" charset="0"/>
              <a:ea typeface="Calibri" panose="020F0502020204030204" pitchFamily="34" charset="0"/>
            </a:endParaRPr>
          </a:p>
          <a:p>
            <a:r>
              <a:rPr lang="de-DE" sz="1800" b="1" dirty="0">
                <a:solidFill>
                  <a:srgbClr val="000000"/>
                </a:solidFill>
                <a:effectLst/>
                <a:latin typeface="Arial" panose="020B0604020202020204" pitchFamily="34" charset="0"/>
                <a:ea typeface="Calibri" panose="020F0502020204030204" pitchFamily="34" charset="0"/>
              </a:rPr>
              <a:t>Inzwischen ist auch die </a:t>
            </a:r>
            <a:r>
              <a:rPr lang="de-DE" sz="1800" b="1" dirty="0" err="1">
                <a:solidFill>
                  <a:srgbClr val="000000"/>
                </a:solidFill>
                <a:effectLst/>
                <a:latin typeface="Arial" panose="020B0604020202020204" pitchFamily="34" charset="0"/>
                <a:ea typeface="Calibri" panose="020F0502020204030204" pitchFamily="34" charset="0"/>
              </a:rPr>
              <a:t>LzO</a:t>
            </a:r>
            <a:r>
              <a:rPr lang="de-DE" sz="1800" b="1" dirty="0">
                <a:solidFill>
                  <a:srgbClr val="000000"/>
                </a:solidFill>
                <a:effectLst/>
                <a:latin typeface="Arial" panose="020B0604020202020204" pitchFamily="34" charset="0"/>
                <a:ea typeface="Calibri" panose="020F0502020204030204" pitchFamily="34" charset="0"/>
              </a:rPr>
              <a:t> auf uns aufmerksam geworden. Die fanden die Idee so super, dass sie den Wettbewerb mit einer Spende von 1.000 Euro aufgestockt haben, so dass wir weitere Schulen platzieren können !</a:t>
            </a:r>
            <a:endParaRPr lang="de-DE"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Calibri" panose="020F0502020204030204" pitchFamily="34" charset="0"/>
              </a:rPr>
              <a:t>Das Ganze ist also nicht nur ein sportliches Projekt, sondern auch für die Lehrer mit einem „Augenzwinkern“ zu betrachten. Von einer Schule habe ich schön gehört, dass sie dies zu einem Strategiespiel erklärt, so wollen sie nämlich erst am allerletzten Tag mit ihren Sportabzeichen rüberkommen </a:t>
            </a:r>
            <a:r>
              <a:rPr lang="de-DE" sz="1800" dirty="0">
                <a:effectLst/>
                <a:latin typeface="Segoe UI Emoji" panose="020B0502040204020203" pitchFamily="34" charset="0"/>
                <a:ea typeface="Calibri" panose="020F0502020204030204" pitchFamily="34" charset="0"/>
                <a:cs typeface="Segoe UI Emoji" panose="020B0502040204020203" pitchFamily="34" charset="0"/>
              </a:rPr>
              <a:t>😉</a:t>
            </a:r>
            <a:r>
              <a:rPr lang="de-DE" sz="1800" dirty="0">
                <a:effectLst/>
                <a:latin typeface="Calibri" panose="020F0502020204030204" pitchFamily="34" charset="0"/>
                <a:ea typeface="Calibri" panose="020F0502020204030204" pitchFamily="34" charset="0"/>
              </a:rPr>
              <a:t>  und anschließend ihren Erfolg mit einem gemeinsames Grillfest feiern</a:t>
            </a:r>
          </a:p>
          <a:p>
            <a:endParaRPr lang="de-DE" dirty="0"/>
          </a:p>
        </p:txBody>
      </p:sp>
      <p:sp>
        <p:nvSpPr>
          <p:cNvPr id="4" name="Foliennummernplatzhalter 3">
            <a:extLst>
              <a:ext uri="{FF2B5EF4-FFF2-40B4-BE49-F238E27FC236}">
                <a16:creationId xmlns:a16="http://schemas.microsoft.com/office/drawing/2014/main" id="{B68DC62E-D795-40E0-9FED-7C94CBF040C4}"/>
              </a:ext>
            </a:extLst>
          </p:cNvPr>
          <p:cNvSpPr>
            <a:spLocks noGrp="1"/>
          </p:cNvSpPr>
          <p:nvPr>
            <p:ph type="sldNum" sz="quarter" idx="12"/>
          </p:nvPr>
        </p:nvSpPr>
        <p:spPr/>
        <p:txBody>
          <a:bodyPr/>
          <a:lstStyle/>
          <a:p>
            <a:fld id="{E31375A4-56A4-47D6-9801-1991572033F7}" type="slidenum">
              <a:rPr lang="de-DE" smtClean="0"/>
              <a:t>22</a:t>
            </a:fld>
            <a:endParaRPr lang="de-DE" dirty="0"/>
          </a:p>
        </p:txBody>
      </p:sp>
    </p:spTree>
    <p:extLst>
      <p:ext uri="{BB962C8B-B14F-4D97-AF65-F5344CB8AC3E}">
        <p14:creationId xmlns:p14="http://schemas.microsoft.com/office/powerpoint/2010/main" val="41780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02ADEC0-8547-4ABE-9F4C-FAF3D083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20970"/>
            <a:ext cx="6857999" cy="9699941"/>
          </a:xfrm>
          <a:prstGeom prst="rect">
            <a:avLst/>
          </a:prstGeom>
        </p:spPr>
      </p:pic>
    </p:spTree>
    <p:extLst>
      <p:ext uri="{BB962C8B-B14F-4D97-AF65-F5344CB8AC3E}">
        <p14:creationId xmlns:p14="http://schemas.microsoft.com/office/powerpoint/2010/main" val="237501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BA257-29BF-498D-9981-5D6A33E40C93}"/>
              </a:ext>
            </a:extLst>
          </p:cNvPr>
          <p:cNvSpPr>
            <a:spLocks noGrp="1"/>
          </p:cNvSpPr>
          <p:nvPr>
            <p:ph type="title"/>
          </p:nvPr>
        </p:nvSpPr>
        <p:spPr/>
        <p:txBody>
          <a:bodyPr/>
          <a:lstStyle/>
          <a:p>
            <a:pPr algn="ctr"/>
            <a:r>
              <a:rPr lang="de-DE" b="1" dirty="0" err="1"/>
              <a:t>LzO</a:t>
            </a:r>
            <a:r>
              <a:rPr lang="de-DE" b="1" dirty="0"/>
              <a:t> – Spende 1.000,-- Euro</a:t>
            </a:r>
          </a:p>
        </p:txBody>
      </p:sp>
      <p:pic>
        <p:nvPicPr>
          <p:cNvPr id="6" name="Inhaltsplatzhalter 5">
            <a:extLst>
              <a:ext uri="{FF2B5EF4-FFF2-40B4-BE49-F238E27FC236}">
                <a16:creationId xmlns:a16="http://schemas.microsoft.com/office/drawing/2014/main" id="{4441DC2D-72D2-44FE-9AE7-463DDE6872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3795" y="1714500"/>
            <a:ext cx="5744409" cy="4457700"/>
          </a:xfrm>
        </p:spPr>
      </p:pic>
      <p:sp>
        <p:nvSpPr>
          <p:cNvPr id="4" name="Foliennummernplatzhalter 3">
            <a:extLst>
              <a:ext uri="{FF2B5EF4-FFF2-40B4-BE49-F238E27FC236}">
                <a16:creationId xmlns:a16="http://schemas.microsoft.com/office/drawing/2014/main" id="{783C306C-E2CD-4C20-BEF3-298179C39B10}"/>
              </a:ext>
            </a:extLst>
          </p:cNvPr>
          <p:cNvSpPr>
            <a:spLocks noGrp="1"/>
          </p:cNvSpPr>
          <p:nvPr>
            <p:ph type="sldNum" sz="quarter" idx="12"/>
          </p:nvPr>
        </p:nvSpPr>
        <p:spPr/>
        <p:txBody>
          <a:bodyPr/>
          <a:lstStyle/>
          <a:p>
            <a:fld id="{E31375A4-56A4-47D6-9801-1991572033F7}" type="slidenum">
              <a:rPr lang="de-DE" smtClean="0"/>
              <a:t>24</a:t>
            </a:fld>
            <a:endParaRPr lang="de-DE" dirty="0"/>
          </a:p>
        </p:txBody>
      </p:sp>
    </p:spTree>
    <p:extLst>
      <p:ext uri="{BB962C8B-B14F-4D97-AF65-F5344CB8AC3E}">
        <p14:creationId xmlns:p14="http://schemas.microsoft.com/office/powerpoint/2010/main" val="15937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rgbClr val="FF0000"/>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25</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31130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hutterstock_123417493-rcm992x0.jpg (992Ã655)">
            <a:extLst>
              <a:ext uri="{FF2B5EF4-FFF2-40B4-BE49-F238E27FC236}">
                <a16:creationId xmlns:a16="http://schemas.microsoft.com/office/drawing/2014/main" id="{59C1927F-45A3-4C00-BC36-5D8F2082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86" y="1181270"/>
            <a:ext cx="7142314" cy="471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FCBE249-2D70-4E4D-A583-11DA4AD959F7}"/>
              </a:ext>
            </a:extLst>
          </p:cNvPr>
          <p:cNvSpPr txBox="1"/>
          <p:nvPr/>
        </p:nvSpPr>
        <p:spPr>
          <a:xfrm>
            <a:off x="850900" y="1284059"/>
            <a:ext cx="4089400" cy="5509200"/>
          </a:xfrm>
          <a:prstGeom prst="rect">
            <a:avLst/>
          </a:prstGeom>
          <a:noFill/>
        </p:spPr>
        <p:txBody>
          <a:bodyPr wrap="square" rtlCol="0">
            <a:spAutoFit/>
          </a:bodyPr>
          <a:lstStyle/>
          <a:p>
            <a:pPr algn="ctr"/>
            <a:r>
              <a:rPr lang="de-DE" sz="2800" b="1" dirty="0">
                <a:solidFill>
                  <a:srgbClr val="C00000"/>
                </a:solidFill>
              </a:rPr>
              <a:t> </a:t>
            </a:r>
            <a:r>
              <a:rPr lang="de-DE" sz="2400" b="1" dirty="0">
                <a:solidFill>
                  <a:srgbClr val="00B050"/>
                </a:solidFill>
              </a:rPr>
              <a:t>6. Leistungsänderungen 2022</a:t>
            </a:r>
          </a:p>
          <a:p>
            <a:pPr algn="ctr"/>
            <a:r>
              <a:rPr lang="de-DE" sz="1200" b="1" dirty="0">
                <a:solidFill>
                  <a:srgbClr val="FF0000"/>
                </a:solidFill>
              </a:rPr>
              <a:t>(Änderungen in rot)</a:t>
            </a:r>
            <a:endParaRPr lang="de-DE" sz="2800" b="1" dirty="0">
              <a:solidFill>
                <a:srgbClr val="FF0000"/>
              </a:solidFill>
            </a:endParaRPr>
          </a:p>
          <a:p>
            <a:pPr algn="l"/>
            <a:r>
              <a:rPr lang="de-DE" sz="1400" b="0" i="0" dirty="0">
                <a:solidFill>
                  <a:srgbClr val="3A3A3A"/>
                </a:solidFill>
                <a:effectLst/>
                <a:latin typeface="-apple-system"/>
              </a:rPr>
              <a:t>Es sind nur einige Kleinigkeiten bei den Bedingungen zum Erwerb des  „Deutschen Sportabzeichen“ geändert worden!</a:t>
            </a:r>
          </a:p>
          <a:p>
            <a:pPr algn="l"/>
            <a:endParaRPr lang="de-DE" sz="800" b="1" u="sng" dirty="0">
              <a:solidFill>
                <a:srgbClr val="3A3A3A"/>
              </a:solidFill>
              <a:latin typeface="-apple-system"/>
            </a:endParaRPr>
          </a:p>
          <a:p>
            <a:pPr algn="l"/>
            <a:r>
              <a:rPr lang="de-DE" sz="1400" i="0" dirty="0">
                <a:solidFill>
                  <a:srgbClr val="3A3A3A"/>
                </a:solidFill>
                <a:effectLst/>
                <a:latin typeface="-apple-system"/>
              </a:rPr>
              <a:t>Die Sparkassen-Ringbücher weiterhin aktuell</a:t>
            </a:r>
          </a:p>
          <a:p>
            <a:pPr algn="l"/>
            <a:endParaRPr lang="de-DE" sz="800" dirty="0">
              <a:solidFill>
                <a:srgbClr val="3A3A3A"/>
              </a:solidFill>
              <a:latin typeface="-apple-system"/>
            </a:endParaRPr>
          </a:p>
          <a:p>
            <a:pPr algn="l"/>
            <a:r>
              <a:rPr lang="de-DE" sz="1400" i="0" dirty="0">
                <a:solidFill>
                  <a:srgbClr val="3A3A3A"/>
                </a:solidFill>
                <a:effectLst/>
                <a:latin typeface="-apple-system"/>
              </a:rPr>
              <a:t>Kinder/Jugendliche: Leistungen im Bereich </a:t>
            </a:r>
            <a:r>
              <a:rPr lang="de-DE" sz="1400" b="1" i="0" dirty="0">
                <a:solidFill>
                  <a:srgbClr val="3A3A3A"/>
                </a:solidFill>
                <a:effectLst/>
                <a:latin typeface="-apple-system"/>
              </a:rPr>
              <a:t>Schwimmen</a:t>
            </a:r>
            <a:r>
              <a:rPr lang="de-DE" sz="1400" i="0" dirty="0">
                <a:solidFill>
                  <a:srgbClr val="3A3A3A"/>
                </a:solidFill>
                <a:effectLst/>
                <a:latin typeface="-apple-system"/>
              </a:rPr>
              <a:t> für 2020 bis 2022 bis 31.12.2022 möglich</a:t>
            </a:r>
          </a:p>
          <a:p>
            <a:r>
              <a:rPr lang="de-DE" sz="1400" b="0" i="0" dirty="0">
                <a:solidFill>
                  <a:srgbClr val="3A3A3A"/>
                </a:solidFill>
                <a:effectLst/>
                <a:latin typeface="-apple-system"/>
              </a:rPr>
              <a:t>6.2.6.3 Stützschwingen:</a:t>
            </a:r>
          </a:p>
          <a:p>
            <a:pPr marL="285750" indent="-285750">
              <a:buFontTx/>
              <a:buChar char="-"/>
            </a:pPr>
            <a:r>
              <a:rPr lang="de-DE" sz="1400" b="0" i="0" dirty="0">
                <a:solidFill>
                  <a:srgbClr val="3A3A3A"/>
                </a:solidFill>
                <a:effectLst/>
                <a:latin typeface="-apple-system"/>
              </a:rPr>
              <a:t>Bronze: …nach dem </a:t>
            </a:r>
            <a:r>
              <a:rPr lang="de-DE" sz="1400" b="1" i="0" dirty="0">
                <a:solidFill>
                  <a:srgbClr val="3A3A3A"/>
                </a:solidFill>
                <a:effectLst/>
                <a:latin typeface="-apple-system"/>
              </a:rPr>
              <a:t>dritten</a:t>
            </a:r>
            <a:r>
              <a:rPr lang="de-DE" sz="1400" b="0" i="0" dirty="0">
                <a:solidFill>
                  <a:srgbClr val="3A3A3A"/>
                </a:solidFill>
                <a:effectLst/>
                <a:latin typeface="-apple-system"/>
              </a:rPr>
              <a:t> Vorschwung Landung</a:t>
            </a:r>
          </a:p>
          <a:p>
            <a:endParaRPr lang="de-DE" sz="800" b="0" i="0" dirty="0">
              <a:solidFill>
                <a:srgbClr val="3A3A3A"/>
              </a:solidFill>
              <a:effectLst/>
              <a:latin typeface="-apple-system"/>
            </a:endParaRPr>
          </a:p>
          <a:p>
            <a:r>
              <a:rPr lang="de-DE" sz="1400" dirty="0">
                <a:solidFill>
                  <a:srgbClr val="3A3A3A"/>
                </a:solidFill>
                <a:latin typeface="-apple-system"/>
              </a:rPr>
              <a:t>6.3 Schnelligkeit:</a:t>
            </a:r>
          </a:p>
          <a:p>
            <a:r>
              <a:rPr lang="de-DE" sz="1400" dirty="0">
                <a:solidFill>
                  <a:srgbClr val="3A3A3A"/>
                </a:solidFill>
                <a:latin typeface="-apple-system"/>
              </a:rPr>
              <a:t>Bitte auf Zehntelsekunde (also 1 Nachkommastelle ablesen)</a:t>
            </a:r>
          </a:p>
          <a:p>
            <a:endParaRPr lang="de-DE" sz="800" dirty="0">
              <a:solidFill>
                <a:srgbClr val="3A3A3A"/>
              </a:solidFill>
              <a:latin typeface="-apple-system"/>
            </a:endParaRPr>
          </a:p>
          <a:p>
            <a:r>
              <a:rPr lang="de-DE" sz="1400" dirty="0">
                <a:solidFill>
                  <a:srgbClr val="3A3A3A"/>
                </a:solidFill>
                <a:latin typeface="-apple-system"/>
              </a:rPr>
              <a:t>6.3.4.6 Handstütz-Sprungüberschlag:</a:t>
            </a:r>
          </a:p>
          <a:p>
            <a:pPr marL="285750" indent="-285750">
              <a:buFontTx/>
              <a:buChar char="-"/>
            </a:pPr>
            <a:r>
              <a:rPr lang="de-DE" sz="1400" dirty="0" err="1">
                <a:solidFill>
                  <a:srgbClr val="3A3A3A"/>
                </a:solidFill>
                <a:latin typeface="-apple-system"/>
              </a:rPr>
              <a:t>silber</a:t>
            </a:r>
            <a:r>
              <a:rPr lang="de-DE" sz="1400" dirty="0">
                <a:solidFill>
                  <a:srgbClr val="3A3A3A"/>
                </a:solidFill>
                <a:latin typeface="-apple-system"/>
              </a:rPr>
              <a:t>, ergänzt durch einen methodischen Hinweis</a:t>
            </a:r>
          </a:p>
          <a:p>
            <a:endParaRPr lang="de-DE" sz="800" dirty="0">
              <a:solidFill>
                <a:srgbClr val="3A3A3A"/>
              </a:solidFill>
              <a:latin typeface="-apple-system"/>
            </a:endParaRPr>
          </a:p>
          <a:p>
            <a:r>
              <a:rPr lang="de-DE" sz="1400" dirty="0">
                <a:solidFill>
                  <a:srgbClr val="3A3A3A"/>
                </a:solidFill>
                <a:latin typeface="-apple-system"/>
              </a:rPr>
              <a:t>Frauen und Männer Alter 70 – 90 Jahre</a:t>
            </a:r>
          </a:p>
          <a:p>
            <a:r>
              <a:rPr lang="de-DE" sz="1400" dirty="0">
                <a:solidFill>
                  <a:srgbClr val="3A3A3A"/>
                </a:solidFill>
                <a:latin typeface="-apple-system"/>
              </a:rPr>
              <a:t>Weibliche und Männliche Jugend 6 – 9 Jahre</a:t>
            </a:r>
          </a:p>
          <a:p>
            <a:r>
              <a:rPr lang="de-DE" sz="1400" b="1" u="sng" dirty="0">
                <a:solidFill>
                  <a:srgbClr val="3A3A3A"/>
                </a:solidFill>
                <a:latin typeface="-apple-system"/>
              </a:rPr>
              <a:t>Der Galoppschritt wird durch den Galoppsprung ersetzt! </a:t>
            </a:r>
          </a:p>
          <a:p>
            <a:pPr marL="285750" indent="-285750">
              <a:buFontTx/>
              <a:buChar char="-"/>
            </a:pPr>
            <a:endParaRPr lang="de-DE" sz="1400" i="0" dirty="0">
              <a:solidFill>
                <a:srgbClr val="3A3A3A"/>
              </a:solidFill>
              <a:effectLst/>
              <a:latin typeface="-apple-system"/>
            </a:endParaRPr>
          </a:p>
        </p:txBody>
      </p:sp>
      <p:pic>
        <p:nvPicPr>
          <p:cNvPr id="5" name="Grafik 4" descr="Ein Bild, das Zeichnung enthält.&#10;&#10;Automatisch generierte Beschreibung">
            <a:extLst>
              <a:ext uri="{FF2B5EF4-FFF2-40B4-BE49-F238E27FC236}">
                <a16:creationId xmlns:a16="http://schemas.microsoft.com/office/drawing/2014/main" id="{0E9D869C-19CD-4736-9328-7E1FFA076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8BD64B73-3347-4682-9F40-F13B6E0AA707}"/>
              </a:ext>
            </a:extLst>
          </p:cNvPr>
          <p:cNvSpPr>
            <a:spLocks noGrp="1"/>
          </p:cNvSpPr>
          <p:nvPr>
            <p:ph type="sldNum" sz="quarter" idx="12"/>
          </p:nvPr>
        </p:nvSpPr>
        <p:spPr/>
        <p:txBody>
          <a:bodyPr/>
          <a:lstStyle/>
          <a:p>
            <a:fld id="{E31375A4-56A4-47D6-9801-1991572033F7}" type="slidenum">
              <a:rPr lang="de-DE" smtClean="0"/>
              <a:t>26</a:t>
            </a:fld>
            <a:endParaRPr lang="de-DE" dirty="0"/>
          </a:p>
        </p:txBody>
      </p:sp>
    </p:spTree>
    <p:extLst>
      <p:ext uri="{BB962C8B-B14F-4D97-AF65-F5344CB8AC3E}">
        <p14:creationId xmlns:p14="http://schemas.microsoft.com/office/powerpoint/2010/main" val="18226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rgbClr val="FF0000"/>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20.02.2017</a:t>
            </a:r>
          </a:p>
        </p:txBody>
      </p:sp>
      <p:sp>
        <p:nvSpPr>
          <p:cNvPr id="6" name="Fußzeilenplatzhalter 5"/>
          <p:cNvSpPr>
            <a:spLocks noGrp="1"/>
          </p:cNvSpPr>
          <p:nvPr>
            <p:ph type="ftr" sz="quarter" idx="11"/>
          </p:nvPr>
        </p:nvSpPr>
        <p:spPr/>
        <p:txBody>
          <a:bodyPr/>
          <a:lstStyle/>
          <a:p>
            <a:r>
              <a:rPr lang="de-DE" dirty="0"/>
              <a:t>KSB Wesermarsch, Frühjahrssitzung DSA-Obleute am 30.03.2017</a:t>
            </a:r>
          </a:p>
        </p:txBody>
      </p:sp>
      <p:sp>
        <p:nvSpPr>
          <p:cNvPr id="7" name="Foliennummernplatzhalter 6"/>
          <p:cNvSpPr>
            <a:spLocks noGrp="1"/>
          </p:cNvSpPr>
          <p:nvPr>
            <p:ph type="sldNum" sz="quarter" idx="12"/>
          </p:nvPr>
        </p:nvSpPr>
        <p:spPr/>
        <p:txBody>
          <a:bodyPr/>
          <a:lstStyle/>
          <a:p>
            <a:fld id="{E31375A4-56A4-47D6-9801-1991572033F7}" type="slidenum">
              <a:rPr lang="de-DE" smtClean="0"/>
              <a:t>27</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345192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676A4-A70A-4C73-A3D6-12E3F008D937}"/>
              </a:ext>
            </a:extLst>
          </p:cNvPr>
          <p:cNvSpPr>
            <a:spLocks noGrp="1"/>
          </p:cNvSpPr>
          <p:nvPr>
            <p:ph type="title"/>
          </p:nvPr>
        </p:nvSpPr>
        <p:spPr/>
        <p:txBody>
          <a:bodyPr>
            <a:normAutofit/>
          </a:bodyPr>
          <a:lstStyle/>
          <a:p>
            <a:r>
              <a:rPr lang="de-DE" sz="2800" b="1" dirty="0"/>
              <a:t>7. Neues Format „Prüferausbildung“ ab 2023</a:t>
            </a:r>
          </a:p>
        </p:txBody>
      </p:sp>
      <p:pic>
        <p:nvPicPr>
          <p:cNvPr id="6" name="Inhaltsplatzhalter 5">
            <a:extLst>
              <a:ext uri="{FF2B5EF4-FFF2-40B4-BE49-F238E27FC236}">
                <a16:creationId xmlns:a16="http://schemas.microsoft.com/office/drawing/2014/main" id="{8A31FCCA-F128-4790-B6AE-ECEC7969629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867150" y="790869"/>
            <a:ext cx="4457700" cy="6304962"/>
          </a:xfrm>
        </p:spPr>
      </p:pic>
      <p:sp>
        <p:nvSpPr>
          <p:cNvPr id="4" name="Foliennummernplatzhalter 3">
            <a:extLst>
              <a:ext uri="{FF2B5EF4-FFF2-40B4-BE49-F238E27FC236}">
                <a16:creationId xmlns:a16="http://schemas.microsoft.com/office/drawing/2014/main" id="{7B04A2D9-BE9F-4CCD-BD5D-AF429D3CCCD7}"/>
              </a:ext>
            </a:extLst>
          </p:cNvPr>
          <p:cNvSpPr>
            <a:spLocks noGrp="1"/>
          </p:cNvSpPr>
          <p:nvPr>
            <p:ph type="sldNum" sz="quarter" idx="12"/>
          </p:nvPr>
        </p:nvSpPr>
        <p:spPr/>
        <p:txBody>
          <a:bodyPr/>
          <a:lstStyle/>
          <a:p>
            <a:fld id="{E31375A4-56A4-47D6-9801-1991572033F7}" type="slidenum">
              <a:rPr lang="de-DE" smtClean="0"/>
              <a:t>28</a:t>
            </a:fld>
            <a:endParaRPr lang="de-DE" dirty="0"/>
          </a:p>
        </p:txBody>
      </p:sp>
    </p:spTree>
    <p:extLst>
      <p:ext uri="{BB962C8B-B14F-4D97-AF65-F5344CB8AC3E}">
        <p14:creationId xmlns:p14="http://schemas.microsoft.com/office/powerpoint/2010/main" val="359375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rgbClr val="FF0000"/>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20.02.2017</a:t>
            </a:r>
          </a:p>
        </p:txBody>
      </p:sp>
      <p:sp>
        <p:nvSpPr>
          <p:cNvPr id="6" name="Fußzeilenplatzhalter 5"/>
          <p:cNvSpPr>
            <a:spLocks noGrp="1"/>
          </p:cNvSpPr>
          <p:nvPr>
            <p:ph type="ftr" sz="quarter" idx="11"/>
          </p:nvPr>
        </p:nvSpPr>
        <p:spPr/>
        <p:txBody>
          <a:bodyPr/>
          <a:lstStyle/>
          <a:p>
            <a:r>
              <a:rPr lang="de-DE" dirty="0"/>
              <a:t>KSB Wesermarsch, Frühjahrssitzung DSA-Obleute am 30.03.2017</a:t>
            </a:r>
          </a:p>
        </p:txBody>
      </p:sp>
      <p:sp>
        <p:nvSpPr>
          <p:cNvPr id="7" name="Foliennummernplatzhalter 6"/>
          <p:cNvSpPr>
            <a:spLocks noGrp="1"/>
          </p:cNvSpPr>
          <p:nvPr>
            <p:ph type="sldNum" sz="quarter" idx="12"/>
          </p:nvPr>
        </p:nvSpPr>
        <p:spPr/>
        <p:txBody>
          <a:bodyPr/>
          <a:lstStyle/>
          <a:p>
            <a:fld id="{E31375A4-56A4-47D6-9801-1991572033F7}" type="slidenum">
              <a:rPr lang="de-DE" smtClean="0"/>
              <a:t>29</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16746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Aufwandsentschädigung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3</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15232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D9DB4-29D6-45A5-A871-4BBF8F1C89AE}"/>
              </a:ext>
            </a:extLst>
          </p:cNvPr>
          <p:cNvSpPr>
            <a:spLocks noGrp="1"/>
          </p:cNvSpPr>
          <p:nvPr>
            <p:ph type="title"/>
          </p:nvPr>
        </p:nvSpPr>
        <p:spPr/>
        <p:txBody>
          <a:bodyPr/>
          <a:lstStyle/>
          <a:p>
            <a:r>
              <a:rPr lang="de-DE" b="1" dirty="0"/>
              <a:t>8. Termine</a:t>
            </a:r>
          </a:p>
        </p:txBody>
      </p:sp>
      <p:sp>
        <p:nvSpPr>
          <p:cNvPr id="3" name="Inhaltsplatzhalter 2">
            <a:extLst>
              <a:ext uri="{FF2B5EF4-FFF2-40B4-BE49-F238E27FC236}">
                <a16:creationId xmlns:a16="http://schemas.microsoft.com/office/drawing/2014/main" id="{4843BC6C-5CC7-48BE-B0BE-493E449891DB}"/>
              </a:ext>
            </a:extLst>
          </p:cNvPr>
          <p:cNvSpPr>
            <a:spLocks noGrp="1"/>
          </p:cNvSpPr>
          <p:nvPr>
            <p:ph idx="1"/>
          </p:nvPr>
        </p:nvSpPr>
        <p:spPr/>
        <p:txBody>
          <a:bodyPr/>
          <a:lstStyle/>
          <a:p>
            <a:r>
              <a:rPr lang="de-DE" b="1" dirty="0"/>
              <a:t>23. April 2022 </a:t>
            </a:r>
            <a:r>
              <a:rPr lang="de-DE" dirty="0"/>
              <a:t>ab 9 Uhr:  </a:t>
            </a:r>
            <a:r>
              <a:rPr lang="de-DE" b="1" dirty="0"/>
              <a:t>1. Hilfe – Kurs </a:t>
            </a:r>
            <a:r>
              <a:rPr lang="de-DE" dirty="0"/>
              <a:t>speziell für ehrenamtliche Sportabzeichen Prüfer in Brake (9 Anmeldungen bisher)</a:t>
            </a:r>
          </a:p>
          <a:p>
            <a:r>
              <a:rPr lang="de-DE" b="1" dirty="0"/>
              <a:t>15. Mai 2022 </a:t>
            </a:r>
            <a:r>
              <a:rPr lang="de-DE" dirty="0"/>
              <a:t>Prüferausbildung „Turnen“ mit Annika in Nordenham „Am Luisenhof“ 10 Uhr bis ca. 14 Uhr (nur 5 Anmeldungen bisher)</a:t>
            </a:r>
          </a:p>
          <a:p>
            <a:r>
              <a:rPr lang="de-DE" b="1" dirty="0"/>
              <a:t>21. Mai 2022 </a:t>
            </a:r>
            <a:r>
              <a:rPr lang="de-DE" dirty="0"/>
              <a:t>Prüferausbildung „Basis“ mit Lena in Brake, 10 Uhr bis 14 Uhr (10 Anmeldungen bisher)</a:t>
            </a:r>
          </a:p>
          <a:p>
            <a:r>
              <a:rPr lang="de-DE" b="1" dirty="0"/>
              <a:t>28. Juni 2022</a:t>
            </a:r>
            <a:r>
              <a:rPr lang="de-DE" dirty="0"/>
              <a:t>: </a:t>
            </a:r>
            <a:r>
              <a:rPr lang="de-DE" dirty="0" err="1"/>
              <a:t>Sportabzeichentag</a:t>
            </a:r>
            <a:r>
              <a:rPr lang="de-DE" dirty="0"/>
              <a:t> beim Gymnasium Nordenham (Ausweichtermin 5. Juli 2022) / </a:t>
            </a:r>
            <a:r>
              <a:rPr lang="de-DE" b="1" dirty="0"/>
              <a:t>ehrenamtliche Helfer gesucht…..</a:t>
            </a:r>
          </a:p>
          <a:p>
            <a:r>
              <a:rPr lang="de-DE" dirty="0"/>
              <a:t>2. Juli </a:t>
            </a:r>
            <a:r>
              <a:rPr lang="de-DE" dirty="0" err="1"/>
              <a:t>Sportabzeichentour</a:t>
            </a:r>
            <a:r>
              <a:rPr lang="de-DE" dirty="0"/>
              <a:t> </a:t>
            </a:r>
            <a:r>
              <a:rPr lang="de-DE" dirty="0" err="1"/>
              <a:t>Stop</a:t>
            </a:r>
            <a:r>
              <a:rPr lang="de-DE" dirty="0"/>
              <a:t> in Cuxhaven</a:t>
            </a:r>
          </a:p>
          <a:p>
            <a:endParaRPr lang="de-DE" dirty="0"/>
          </a:p>
        </p:txBody>
      </p:sp>
      <p:sp>
        <p:nvSpPr>
          <p:cNvPr id="4" name="Foliennummernplatzhalter 3">
            <a:extLst>
              <a:ext uri="{FF2B5EF4-FFF2-40B4-BE49-F238E27FC236}">
                <a16:creationId xmlns:a16="http://schemas.microsoft.com/office/drawing/2014/main" id="{20EC160A-1B36-47BF-AED5-086CCE08DCDD}"/>
              </a:ext>
            </a:extLst>
          </p:cNvPr>
          <p:cNvSpPr>
            <a:spLocks noGrp="1"/>
          </p:cNvSpPr>
          <p:nvPr>
            <p:ph type="sldNum" sz="quarter" idx="12"/>
          </p:nvPr>
        </p:nvSpPr>
        <p:spPr/>
        <p:txBody>
          <a:bodyPr/>
          <a:lstStyle/>
          <a:p>
            <a:fld id="{E31375A4-56A4-47D6-9801-1991572033F7}" type="slidenum">
              <a:rPr lang="de-DE" smtClean="0"/>
              <a:t>30</a:t>
            </a:fld>
            <a:endParaRPr lang="de-DE" dirty="0"/>
          </a:p>
        </p:txBody>
      </p:sp>
    </p:spTree>
    <p:extLst>
      <p:ext uri="{BB962C8B-B14F-4D97-AF65-F5344CB8AC3E}">
        <p14:creationId xmlns:p14="http://schemas.microsoft.com/office/powerpoint/2010/main" val="33442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rgbClr val="FF0000"/>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20.02.2017</a:t>
            </a:r>
          </a:p>
        </p:txBody>
      </p:sp>
      <p:sp>
        <p:nvSpPr>
          <p:cNvPr id="6" name="Fußzeilenplatzhalter 5"/>
          <p:cNvSpPr>
            <a:spLocks noGrp="1"/>
          </p:cNvSpPr>
          <p:nvPr>
            <p:ph type="ftr" sz="quarter" idx="11"/>
          </p:nvPr>
        </p:nvSpPr>
        <p:spPr/>
        <p:txBody>
          <a:bodyPr/>
          <a:lstStyle/>
          <a:p>
            <a:r>
              <a:rPr lang="de-DE" dirty="0"/>
              <a:t>KSB Wesermarsch, Frühjahrssitzung DSA-Obleute am 30.03.2017</a:t>
            </a:r>
          </a:p>
        </p:txBody>
      </p:sp>
      <p:sp>
        <p:nvSpPr>
          <p:cNvPr id="7" name="Foliennummernplatzhalter 6"/>
          <p:cNvSpPr>
            <a:spLocks noGrp="1"/>
          </p:cNvSpPr>
          <p:nvPr>
            <p:ph type="sldNum" sz="quarter" idx="12"/>
          </p:nvPr>
        </p:nvSpPr>
        <p:spPr/>
        <p:txBody>
          <a:bodyPr/>
          <a:lstStyle/>
          <a:p>
            <a:fld id="{E31375A4-56A4-47D6-9801-1991572033F7}" type="slidenum">
              <a:rPr lang="de-DE" smtClean="0"/>
              <a:t>31</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26553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hutterstock_123417493-rcm992x0.jpg (992Ã655)">
            <a:extLst>
              <a:ext uri="{FF2B5EF4-FFF2-40B4-BE49-F238E27FC236}">
                <a16:creationId xmlns:a16="http://schemas.microsoft.com/office/drawing/2014/main" id="{59C1927F-45A3-4C00-BC36-5D8F2082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86" y="1181270"/>
            <a:ext cx="7142314" cy="471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FCBE249-2D70-4E4D-A583-11DA4AD959F7}"/>
              </a:ext>
            </a:extLst>
          </p:cNvPr>
          <p:cNvSpPr txBox="1"/>
          <p:nvPr/>
        </p:nvSpPr>
        <p:spPr>
          <a:xfrm>
            <a:off x="850900" y="1284059"/>
            <a:ext cx="4089400" cy="2123658"/>
          </a:xfrm>
          <a:prstGeom prst="rect">
            <a:avLst/>
          </a:prstGeom>
          <a:noFill/>
        </p:spPr>
        <p:txBody>
          <a:bodyPr wrap="square" rtlCol="0">
            <a:spAutoFit/>
          </a:bodyPr>
          <a:lstStyle/>
          <a:p>
            <a:pPr algn="ctr"/>
            <a:r>
              <a:rPr lang="de-DE" sz="2800" b="1" dirty="0">
                <a:solidFill>
                  <a:srgbClr val="C00000"/>
                </a:solidFill>
              </a:rPr>
              <a:t> </a:t>
            </a:r>
            <a:r>
              <a:rPr lang="de-DE" sz="2800" b="1" dirty="0">
                <a:solidFill>
                  <a:srgbClr val="00B050"/>
                </a:solidFill>
              </a:rPr>
              <a:t>Sportabzeichen Shop Rabatt Code</a:t>
            </a:r>
            <a:endParaRPr lang="de-DE" sz="2800" b="1" dirty="0">
              <a:solidFill>
                <a:srgbClr val="C00000"/>
              </a:solidFill>
            </a:endParaRPr>
          </a:p>
          <a:p>
            <a:pPr algn="ctr"/>
            <a:endParaRPr lang="de-DE" sz="2800" b="1" dirty="0">
              <a:solidFill>
                <a:srgbClr val="C00000"/>
              </a:solidFill>
            </a:endParaRPr>
          </a:p>
          <a:p>
            <a:pPr algn="ctr"/>
            <a:r>
              <a:rPr lang="de-DE" sz="4800" b="1" dirty="0">
                <a:solidFill>
                  <a:srgbClr val="FF0000"/>
                </a:solidFill>
              </a:rPr>
              <a:t>DSA4LSB!</a:t>
            </a:r>
          </a:p>
        </p:txBody>
      </p:sp>
      <p:pic>
        <p:nvPicPr>
          <p:cNvPr id="5" name="Grafik 4" descr="Ein Bild, das Zeichnung enthält.&#10;&#10;Automatisch generierte Beschreibung">
            <a:extLst>
              <a:ext uri="{FF2B5EF4-FFF2-40B4-BE49-F238E27FC236}">
                <a16:creationId xmlns:a16="http://schemas.microsoft.com/office/drawing/2014/main" id="{0E9D869C-19CD-4736-9328-7E1FFA076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8BD64B73-3347-4682-9F40-F13B6E0AA707}"/>
              </a:ext>
            </a:extLst>
          </p:cNvPr>
          <p:cNvSpPr>
            <a:spLocks noGrp="1"/>
          </p:cNvSpPr>
          <p:nvPr>
            <p:ph type="sldNum" sz="quarter" idx="12"/>
          </p:nvPr>
        </p:nvSpPr>
        <p:spPr/>
        <p:txBody>
          <a:bodyPr/>
          <a:lstStyle/>
          <a:p>
            <a:fld id="{E31375A4-56A4-47D6-9801-1991572033F7}" type="slidenum">
              <a:rPr lang="de-DE" smtClean="0"/>
              <a:t>32</a:t>
            </a:fld>
            <a:endParaRPr lang="de-DE" dirty="0"/>
          </a:p>
        </p:txBody>
      </p:sp>
    </p:spTree>
    <p:extLst>
      <p:ext uri="{BB962C8B-B14F-4D97-AF65-F5344CB8AC3E}">
        <p14:creationId xmlns:p14="http://schemas.microsoft.com/office/powerpoint/2010/main" val="1050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B355-13F3-46B7-84A4-52F3EE57FBE7}"/>
              </a:ext>
            </a:extLst>
          </p:cNvPr>
          <p:cNvSpPr>
            <a:spLocks noGrp="1"/>
          </p:cNvSpPr>
          <p:nvPr>
            <p:ph type="title"/>
          </p:nvPr>
        </p:nvSpPr>
        <p:spPr/>
        <p:txBody>
          <a:bodyPr/>
          <a:lstStyle/>
          <a:p>
            <a:pPr algn="ctr"/>
            <a:r>
              <a:rPr lang="de-DE" b="1" dirty="0"/>
              <a:t>Flüchtlinge</a:t>
            </a:r>
          </a:p>
        </p:txBody>
      </p:sp>
      <p:sp>
        <p:nvSpPr>
          <p:cNvPr id="3" name="Inhaltsplatzhalter 2">
            <a:extLst>
              <a:ext uri="{FF2B5EF4-FFF2-40B4-BE49-F238E27FC236}">
                <a16:creationId xmlns:a16="http://schemas.microsoft.com/office/drawing/2014/main" id="{37AEDDC7-4010-4E8E-BF55-FFCF427D4DA2}"/>
              </a:ext>
            </a:extLst>
          </p:cNvPr>
          <p:cNvSpPr>
            <a:spLocks noGrp="1"/>
          </p:cNvSpPr>
          <p:nvPr>
            <p:ph idx="1"/>
          </p:nvPr>
        </p:nvSpPr>
        <p:spPr/>
        <p:txBody>
          <a:bodyPr/>
          <a:lstStyle/>
          <a:p>
            <a:r>
              <a:rPr lang="de-DE" dirty="0"/>
              <a:t>Da es beim LSB keine Pauschalförderung von </a:t>
            </a:r>
            <a:r>
              <a:rPr lang="de-DE" dirty="0" err="1"/>
              <a:t>Sportabzeichengebühren</a:t>
            </a:r>
            <a:r>
              <a:rPr lang="de-DE" dirty="0"/>
              <a:t> für Flüchtlinge gibt, berechnet der KSB für die Urkunde in 2022 </a:t>
            </a:r>
            <a:r>
              <a:rPr lang="de-DE" b="1" dirty="0"/>
              <a:t>KEINE</a:t>
            </a:r>
            <a:r>
              <a:rPr lang="de-DE" dirty="0"/>
              <a:t> Gebühren !  </a:t>
            </a:r>
          </a:p>
          <a:p>
            <a:r>
              <a:rPr lang="de-DE" dirty="0"/>
              <a:t>(Kinder mit Nadel und Erwachsene ohne Nadel, ansonsten 1,-- pro Nadel)</a:t>
            </a:r>
          </a:p>
          <a:p>
            <a:r>
              <a:rPr lang="de-DE" dirty="0"/>
              <a:t>Bitte kennzeichnet die Einzelprüfkarte (Erwachsene) entsprechend ! </a:t>
            </a:r>
          </a:p>
        </p:txBody>
      </p:sp>
      <p:sp>
        <p:nvSpPr>
          <p:cNvPr id="4" name="Foliennummernplatzhalter 3">
            <a:extLst>
              <a:ext uri="{FF2B5EF4-FFF2-40B4-BE49-F238E27FC236}">
                <a16:creationId xmlns:a16="http://schemas.microsoft.com/office/drawing/2014/main" id="{C94ED964-58E0-4DCD-A807-10BF47A12477}"/>
              </a:ext>
            </a:extLst>
          </p:cNvPr>
          <p:cNvSpPr>
            <a:spLocks noGrp="1"/>
          </p:cNvSpPr>
          <p:nvPr>
            <p:ph type="sldNum" sz="quarter" idx="12"/>
          </p:nvPr>
        </p:nvSpPr>
        <p:spPr/>
        <p:txBody>
          <a:bodyPr/>
          <a:lstStyle/>
          <a:p>
            <a:fld id="{E31375A4-56A4-47D6-9801-1991572033F7}" type="slidenum">
              <a:rPr lang="de-DE" smtClean="0"/>
              <a:t>33</a:t>
            </a:fld>
            <a:endParaRPr lang="de-DE" dirty="0"/>
          </a:p>
        </p:txBody>
      </p:sp>
      <p:pic>
        <p:nvPicPr>
          <p:cNvPr id="5" name="Picture 8" descr="shutterstock_123417493-rcm992x0.jpg (992Ã655)">
            <a:extLst>
              <a:ext uri="{FF2B5EF4-FFF2-40B4-BE49-F238E27FC236}">
                <a16:creationId xmlns:a16="http://schemas.microsoft.com/office/drawing/2014/main" id="{DD2C85C0-E5F6-4803-959E-722D7FCD8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30" y="3514987"/>
            <a:ext cx="7142314" cy="255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13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B847D-668C-42E7-B818-C8643863A9B2}"/>
              </a:ext>
            </a:extLst>
          </p:cNvPr>
          <p:cNvSpPr>
            <a:spLocks noGrp="1"/>
          </p:cNvSpPr>
          <p:nvPr>
            <p:ph type="title"/>
          </p:nvPr>
        </p:nvSpPr>
        <p:spPr/>
        <p:txBody>
          <a:bodyPr/>
          <a:lstStyle/>
          <a:p>
            <a:r>
              <a:rPr lang="de-DE" b="1" dirty="0" err="1"/>
              <a:t>Sportabzeichentag</a:t>
            </a:r>
            <a:r>
              <a:rPr lang="de-DE" b="1" dirty="0"/>
              <a:t> Gymnasium Nordenham</a:t>
            </a:r>
          </a:p>
        </p:txBody>
      </p:sp>
      <p:sp>
        <p:nvSpPr>
          <p:cNvPr id="3" name="Inhaltsplatzhalter 2">
            <a:extLst>
              <a:ext uri="{FF2B5EF4-FFF2-40B4-BE49-F238E27FC236}">
                <a16:creationId xmlns:a16="http://schemas.microsoft.com/office/drawing/2014/main" id="{6C4536B5-A00C-4192-9BF2-FF890DD0CA72}"/>
              </a:ext>
            </a:extLst>
          </p:cNvPr>
          <p:cNvSpPr>
            <a:spLocks noGrp="1"/>
          </p:cNvSpPr>
          <p:nvPr>
            <p:ph sz="half" idx="1"/>
          </p:nvPr>
        </p:nvSpPr>
        <p:spPr/>
        <p:txBody>
          <a:bodyPr/>
          <a:lstStyle/>
          <a:p>
            <a:r>
              <a:rPr lang="de-DE" dirty="0"/>
              <a:t>Am 28. Juni 2022</a:t>
            </a:r>
          </a:p>
          <a:p>
            <a:r>
              <a:rPr lang="de-DE" dirty="0"/>
              <a:t>Ausweichtermin wegen Schlechtwetter: 5. Juli 2022</a:t>
            </a:r>
          </a:p>
          <a:p>
            <a:r>
              <a:rPr lang="de-DE" dirty="0"/>
              <a:t>Ca. </a:t>
            </a:r>
            <a:r>
              <a:rPr lang="de-DE"/>
              <a:t>900 Schüler </a:t>
            </a:r>
            <a:endParaRPr lang="de-DE" dirty="0"/>
          </a:p>
          <a:p>
            <a:pPr marL="45720" indent="0">
              <a:buNone/>
            </a:pPr>
            <a:endParaRPr lang="de-DE" dirty="0"/>
          </a:p>
        </p:txBody>
      </p:sp>
      <p:sp>
        <p:nvSpPr>
          <p:cNvPr id="4" name="Inhaltsplatzhalter 3">
            <a:extLst>
              <a:ext uri="{FF2B5EF4-FFF2-40B4-BE49-F238E27FC236}">
                <a16:creationId xmlns:a16="http://schemas.microsoft.com/office/drawing/2014/main" id="{13D4A2A9-EFA9-40E1-A867-C8382ECF9179}"/>
              </a:ext>
            </a:extLst>
          </p:cNvPr>
          <p:cNvSpPr>
            <a:spLocks noGrp="1"/>
          </p:cNvSpPr>
          <p:nvPr>
            <p:ph sz="half" idx="2"/>
          </p:nvPr>
        </p:nvSpPr>
        <p:spPr/>
        <p:txBody>
          <a:bodyPr/>
          <a:lstStyle/>
          <a:p>
            <a:r>
              <a:rPr lang="de-DE" sz="2800" b="1" dirty="0"/>
              <a:t>Es werden Helfer gesucht</a:t>
            </a:r>
          </a:p>
          <a:p>
            <a:r>
              <a:rPr lang="de-DE" dirty="0"/>
              <a:t>Für Verpflegung sowie einer ehrenamtlichen Aufwands-entschädigung (voraussichtlich 25 €) sowie Fahrtkosten (30 Cent pro km) wird gesorgt!</a:t>
            </a:r>
          </a:p>
          <a:p>
            <a:r>
              <a:rPr lang="de-DE" dirty="0"/>
              <a:t>Bei Interesse bitte bei mir melden !</a:t>
            </a:r>
          </a:p>
        </p:txBody>
      </p:sp>
      <p:sp>
        <p:nvSpPr>
          <p:cNvPr id="5" name="Foliennummernplatzhalter 4">
            <a:extLst>
              <a:ext uri="{FF2B5EF4-FFF2-40B4-BE49-F238E27FC236}">
                <a16:creationId xmlns:a16="http://schemas.microsoft.com/office/drawing/2014/main" id="{680C81B5-9144-4C58-957C-C81F86F2F986}"/>
              </a:ext>
            </a:extLst>
          </p:cNvPr>
          <p:cNvSpPr>
            <a:spLocks noGrp="1"/>
          </p:cNvSpPr>
          <p:nvPr>
            <p:ph type="sldNum" sz="quarter" idx="12"/>
          </p:nvPr>
        </p:nvSpPr>
        <p:spPr/>
        <p:txBody>
          <a:bodyPr/>
          <a:lstStyle/>
          <a:p>
            <a:fld id="{E31375A4-56A4-47D6-9801-1991572033F7}" type="slidenum">
              <a:rPr lang="de-DE" smtClean="0"/>
              <a:t>34</a:t>
            </a:fld>
            <a:endParaRPr lang="de-DE" dirty="0"/>
          </a:p>
        </p:txBody>
      </p:sp>
    </p:spTree>
    <p:extLst>
      <p:ext uri="{BB962C8B-B14F-4D97-AF65-F5344CB8AC3E}">
        <p14:creationId xmlns:p14="http://schemas.microsoft.com/office/powerpoint/2010/main" val="372730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88C9D09-27C0-461A-9444-87C2BA82F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20970"/>
            <a:ext cx="6857999" cy="9699941"/>
          </a:xfrm>
          <a:prstGeom prst="rect">
            <a:avLst/>
          </a:prstGeom>
        </p:spPr>
      </p:pic>
    </p:spTree>
    <p:extLst>
      <p:ext uri="{BB962C8B-B14F-4D97-AF65-F5344CB8AC3E}">
        <p14:creationId xmlns:p14="http://schemas.microsoft.com/office/powerpoint/2010/main" val="121671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5A3933-0D87-4B38-B9BE-9A82BE276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1420970"/>
            <a:ext cx="6857999" cy="9699941"/>
          </a:xfrm>
          <a:prstGeom prst="rect">
            <a:avLst/>
          </a:prstGeom>
        </p:spPr>
      </p:pic>
    </p:spTree>
    <p:extLst>
      <p:ext uri="{BB962C8B-B14F-4D97-AF65-F5344CB8AC3E}">
        <p14:creationId xmlns:p14="http://schemas.microsoft.com/office/powerpoint/2010/main" val="112444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14497E6-1FF8-4926-8B78-A5A5EEF6E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1420970"/>
            <a:ext cx="6857999" cy="9699941"/>
          </a:xfrm>
          <a:prstGeom prst="rect">
            <a:avLst/>
          </a:prstGeom>
        </p:spPr>
      </p:pic>
    </p:spTree>
    <p:extLst>
      <p:ext uri="{BB962C8B-B14F-4D97-AF65-F5344CB8AC3E}">
        <p14:creationId xmlns:p14="http://schemas.microsoft.com/office/powerpoint/2010/main" val="142725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AFC371-51BB-44AE-A979-221A9AAE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20970"/>
            <a:ext cx="6857999" cy="9699941"/>
          </a:xfrm>
          <a:prstGeom prst="rect">
            <a:avLst/>
          </a:prstGeom>
        </p:spPr>
      </p:pic>
    </p:spTree>
    <p:extLst>
      <p:ext uri="{BB962C8B-B14F-4D97-AF65-F5344CB8AC3E}">
        <p14:creationId xmlns:p14="http://schemas.microsoft.com/office/powerpoint/2010/main" val="208299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5C949A4-A581-4552-B834-BA34FDE4D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1420970"/>
            <a:ext cx="6857999" cy="9699941"/>
          </a:xfrm>
          <a:prstGeom prst="rect">
            <a:avLst/>
          </a:prstGeom>
        </p:spPr>
      </p:pic>
    </p:spTree>
    <p:extLst>
      <p:ext uri="{BB962C8B-B14F-4D97-AF65-F5344CB8AC3E}">
        <p14:creationId xmlns:p14="http://schemas.microsoft.com/office/powerpoint/2010/main" val="757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6285" y="565593"/>
            <a:ext cx="4800600" cy="644857"/>
          </a:xfrm>
        </p:spPr>
        <p:txBody>
          <a:bodyPr>
            <a:normAutofit/>
          </a:bodyPr>
          <a:lstStyle/>
          <a:p>
            <a:r>
              <a:rPr lang="de-DE" sz="2800" b="1" dirty="0">
                <a:latin typeface="+mn-lt"/>
              </a:rPr>
              <a:t>2. PersonelleS</a:t>
            </a:r>
          </a:p>
        </p:txBody>
      </p:sp>
      <p:sp>
        <p:nvSpPr>
          <p:cNvPr id="3" name="Inhaltsplatzhalter 2"/>
          <p:cNvSpPr>
            <a:spLocks noGrp="1"/>
          </p:cNvSpPr>
          <p:nvPr>
            <p:ph idx="1"/>
          </p:nvPr>
        </p:nvSpPr>
        <p:spPr>
          <a:xfrm>
            <a:off x="1160585" y="1415561"/>
            <a:ext cx="10287000" cy="5064369"/>
          </a:xfrm>
        </p:spPr>
        <p:txBody>
          <a:bodyPr>
            <a:normAutofit fontScale="92500" lnSpcReduction="10000"/>
          </a:bodyPr>
          <a:lstStyle/>
          <a:p>
            <a:pPr marL="45720" indent="0" algn="ctr">
              <a:buNone/>
            </a:pPr>
            <a:r>
              <a:rPr lang="de-DE" sz="2800" dirty="0">
                <a:solidFill>
                  <a:schemeClr val="accent1">
                    <a:lumMod val="50000"/>
                  </a:schemeClr>
                </a:solidFill>
              </a:rPr>
              <a:t>Wir verabschieden und bedanken uns bei:</a:t>
            </a:r>
          </a:p>
          <a:p>
            <a:pPr marL="45720" indent="0">
              <a:buNone/>
            </a:pPr>
            <a:r>
              <a:rPr lang="de-DE" dirty="0"/>
              <a:t>				</a:t>
            </a:r>
          </a:p>
          <a:p>
            <a:pPr marL="45720" indent="0">
              <a:buNone/>
            </a:pPr>
            <a:r>
              <a:rPr lang="de-DE" dirty="0"/>
              <a:t>	</a:t>
            </a:r>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lgn="ctr">
              <a:buNone/>
            </a:pPr>
            <a:endParaRPr lang="de-DE" dirty="0"/>
          </a:p>
          <a:p>
            <a:pPr marL="45720" indent="0" algn="ctr">
              <a:buNone/>
            </a:pPr>
            <a:r>
              <a:rPr lang="de-DE" b="0" i="0" dirty="0">
                <a:solidFill>
                  <a:srgbClr val="3A3A3A"/>
                </a:solidFill>
                <a:effectLst/>
                <a:latin typeface="-apple-system"/>
              </a:rPr>
              <a:t>Brigitte war seit mehr als 20 Jahren die </a:t>
            </a:r>
            <a:r>
              <a:rPr lang="de-DE" b="0" i="0" dirty="0" err="1">
                <a:solidFill>
                  <a:srgbClr val="3A3A3A"/>
                </a:solidFill>
                <a:effectLst/>
                <a:latin typeface="-apple-system"/>
              </a:rPr>
              <a:t>Sportabzeichenobfrau</a:t>
            </a:r>
            <a:r>
              <a:rPr lang="de-DE" b="0" i="0" dirty="0">
                <a:solidFill>
                  <a:srgbClr val="3A3A3A"/>
                </a:solidFill>
                <a:effectLst/>
                <a:latin typeface="-apple-system"/>
              </a:rPr>
              <a:t> des </a:t>
            </a:r>
            <a:r>
              <a:rPr lang="de-DE" b="0" i="0" dirty="0" err="1">
                <a:solidFill>
                  <a:srgbClr val="3A3A3A"/>
                </a:solidFill>
                <a:effectLst/>
                <a:latin typeface="-apple-system"/>
              </a:rPr>
              <a:t>Großenmeerer</a:t>
            </a:r>
            <a:r>
              <a:rPr lang="de-DE" b="0" i="0" dirty="0">
                <a:solidFill>
                  <a:srgbClr val="3A3A3A"/>
                </a:solidFill>
                <a:effectLst/>
                <a:latin typeface="-apple-system"/>
              </a:rPr>
              <a:t> </a:t>
            </a:r>
            <a:r>
              <a:rPr lang="de-DE" b="0" i="0" dirty="0" err="1">
                <a:solidFill>
                  <a:srgbClr val="3A3A3A"/>
                </a:solidFill>
                <a:effectLst/>
                <a:latin typeface="-apple-system"/>
              </a:rPr>
              <a:t>TV`s</a:t>
            </a:r>
            <a:r>
              <a:rPr lang="de-DE" b="0" i="0" dirty="0">
                <a:solidFill>
                  <a:srgbClr val="3A3A3A"/>
                </a:solidFill>
                <a:effectLst/>
                <a:latin typeface="-apple-system"/>
              </a:rPr>
              <a:t>. Ihre Nachfolger sind Jutta Rekowski und Timo Engelbart, die künftig als Team agieren werden.</a:t>
            </a:r>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4</a:t>
            </a:fld>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rcRect l="6297" r="6297"/>
          <a:stretch/>
        </p:blipFill>
        <p:spPr>
          <a:xfrm>
            <a:off x="4176346" y="1906511"/>
            <a:ext cx="4255477" cy="3233057"/>
          </a:xfrm>
          <a:prstGeom prst="rect">
            <a:avLst/>
          </a:prstGeom>
        </p:spPr>
      </p:pic>
      <p:sp>
        <p:nvSpPr>
          <p:cNvPr id="12" name="Textfeld 11"/>
          <p:cNvSpPr txBox="1"/>
          <p:nvPr/>
        </p:nvSpPr>
        <p:spPr>
          <a:xfrm>
            <a:off x="1764083" y="3338373"/>
            <a:ext cx="1666931" cy="369332"/>
          </a:xfrm>
          <a:prstGeom prst="rect">
            <a:avLst/>
          </a:prstGeom>
          <a:noFill/>
        </p:spPr>
        <p:txBody>
          <a:bodyPr wrap="none" rtlCol="0">
            <a:spAutoFit/>
          </a:bodyPr>
          <a:lstStyle/>
          <a:p>
            <a:r>
              <a:rPr lang="de-DE" b="1" dirty="0">
                <a:solidFill>
                  <a:schemeClr val="accent1">
                    <a:lumMod val="75000"/>
                  </a:schemeClr>
                </a:solidFill>
              </a:rPr>
              <a:t>Brigitte </a:t>
            </a:r>
            <a:r>
              <a:rPr lang="de-DE" b="1" dirty="0" err="1">
                <a:solidFill>
                  <a:schemeClr val="accent1">
                    <a:lumMod val="75000"/>
                  </a:schemeClr>
                </a:solidFill>
              </a:rPr>
              <a:t>Effland</a:t>
            </a:r>
            <a:endParaRPr lang="de-DE" b="1" dirty="0">
              <a:solidFill>
                <a:schemeClr val="accent1">
                  <a:lumMod val="75000"/>
                </a:schemeClr>
              </a:solidFill>
            </a:endParaRPr>
          </a:p>
        </p:txBody>
      </p:sp>
      <p:sp>
        <p:nvSpPr>
          <p:cNvPr id="13" name="Textfeld 12"/>
          <p:cNvSpPr txBox="1"/>
          <p:nvPr/>
        </p:nvSpPr>
        <p:spPr>
          <a:xfrm>
            <a:off x="9036271" y="3338373"/>
            <a:ext cx="1899302" cy="369332"/>
          </a:xfrm>
          <a:prstGeom prst="rect">
            <a:avLst/>
          </a:prstGeom>
          <a:noFill/>
        </p:spPr>
        <p:txBody>
          <a:bodyPr wrap="none" rtlCol="0">
            <a:spAutoFit/>
          </a:bodyPr>
          <a:lstStyle/>
          <a:p>
            <a:r>
              <a:rPr lang="de-DE" b="1" dirty="0" err="1">
                <a:solidFill>
                  <a:schemeClr val="accent1">
                    <a:lumMod val="75000"/>
                  </a:schemeClr>
                </a:solidFill>
              </a:rPr>
              <a:t>Großenmeerer</a:t>
            </a:r>
            <a:r>
              <a:rPr lang="de-DE" b="1" dirty="0">
                <a:solidFill>
                  <a:schemeClr val="accent1">
                    <a:lumMod val="75000"/>
                  </a:schemeClr>
                </a:solidFill>
              </a:rPr>
              <a:t> TV</a:t>
            </a:r>
          </a:p>
        </p:txBody>
      </p:sp>
      <p:pic>
        <p:nvPicPr>
          <p:cNvPr id="14" name="Grafik 13" descr="Ein Bild, das Zeichnung enthält.&#10;&#10;Automatisch generierte Beschreibung">
            <a:extLst>
              <a:ext uri="{FF2B5EF4-FFF2-40B4-BE49-F238E27FC236}">
                <a16:creationId xmlns:a16="http://schemas.microsoft.com/office/drawing/2014/main" id="{F9034357-C879-4D4D-9C18-1C836F2CB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423147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D56D610-309A-4F55-B9BF-CFEA7529E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1420970"/>
            <a:ext cx="6857999" cy="9699941"/>
          </a:xfrm>
          <a:prstGeom prst="rect">
            <a:avLst/>
          </a:prstGeom>
        </p:spPr>
      </p:pic>
    </p:spTree>
    <p:extLst>
      <p:ext uri="{BB962C8B-B14F-4D97-AF65-F5344CB8AC3E}">
        <p14:creationId xmlns:p14="http://schemas.microsoft.com/office/powerpoint/2010/main" val="371628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C99182-0073-4C3C-A7A5-DABDF6C5C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1420970"/>
            <a:ext cx="6857999" cy="9699941"/>
          </a:xfrm>
          <a:prstGeom prst="rect">
            <a:avLst/>
          </a:prstGeom>
        </p:spPr>
      </p:pic>
    </p:spTree>
    <p:extLst>
      <p:ext uri="{BB962C8B-B14F-4D97-AF65-F5344CB8AC3E}">
        <p14:creationId xmlns:p14="http://schemas.microsoft.com/office/powerpoint/2010/main" val="384834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0BE5224-B2EF-48D9-8365-1F5B17848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1420970"/>
            <a:ext cx="6857999" cy="9699941"/>
          </a:xfrm>
          <a:prstGeom prst="rect">
            <a:avLst/>
          </a:prstGeom>
        </p:spPr>
      </p:pic>
    </p:spTree>
    <p:extLst>
      <p:ext uri="{BB962C8B-B14F-4D97-AF65-F5344CB8AC3E}">
        <p14:creationId xmlns:p14="http://schemas.microsoft.com/office/powerpoint/2010/main" val="284911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2AA97B2-E152-4D95-95C2-FA9F7F57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1420970"/>
            <a:ext cx="6857999" cy="9699941"/>
          </a:xfrm>
          <a:prstGeom prst="rect">
            <a:avLst/>
          </a:prstGeom>
        </p:spPr>
      </p:pic>
    </p:spTree>
    <p:extLst>
      <p:ext uri="{BB962C8B-B14F-4D97-AF65-F5344CB8AC3E}">
        <p14:creationId xmlns:p14="http://schemas.microsoft.com/office/powerpoint/2010/main" val="126643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chemeClr val="accent1">
                    <a:lumMod val="75000"/>
                  </a:schemeClr>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rgbClr val="FF0000"/>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20.02.2017</a:t>
            </a:r>
          </a:p>
        </p:txBody>
      </p:sp>
      <p:sp>
        <p:nvSpPr>
          <p:cNvPr id="6" name="Fußzeilenplatzhalter 5"/>
          <p:cNvSpPr>
            <a:spLocks noGrp="1"/>
          </p:cNvSpPr>
          <p:nvPr>
            <p:ph type="ftr" sz="quarter" idx="11"/>
          </p:nvPr>
        </p:nvSpPr>
        <p:spPr/>
        <p:txBody>
          <a:bodyPr/>
          <a:lstStyle/>
          <a:p>
            <a:r>
              <a:rPr lang="de-DE" dirty="0"/>
              <a:t>KSB Wesermarsch, Frühjahrssitzung DSA-Obleute am 30.03.2017</a:t>
            </a:r>
          </a:p>
        </p:txBody>
      </p:sp>
      <p:sp>
        <p:nvSpPr>
          <p:cNvPr id="7" name="Foliennummernplatzhalter 6"/>
          <p:cNvSpPr>
            <a:spLocks noGrp="1"/>
          </p:cNvSpPr>
          <p:nvPr>
            <p:ph type="sldNum" sz="quarter" idx="12"/>
          </p:nvPr>
        </p:nvSpPr>
        <p:spPr/>
        <p:txBody>
          <a:bodyPr/>
          <a:lstStyle/>
          <a:p>
            <a:fld id="{E31375A4-56A4-47D6-9801-1991572033F7}" type="slidenum">
              <a:rPr lang="de-DE" smtClean="0"/>
              <a:t>44</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398298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hutterstock_123417493-rcm992x0.jpg (992Ã655)">
            <a:extLst>
              <a:ext uri="{FF2B5EF4-FFF2-40B4-BE49-F238E27FC236}">
                <a16:creationId xmlns:a16="http://schemas.microsoft.com/office/drawing/2014/main" id="{59C1927F-45A3-4C00-BC36-5D8F2082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786" y="1181270"/>
            <a:ext cx="7142314" cy="471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FCBE249-2D70-4E4D-A583-11DA4AD959F7}"/>
              </a:ext>
            </a:extLst>
          </p:cNvPr>
          <p:cNvSpPr txBox="1"/>
          <p:nvPr/>
        </p:nvSpPr>
        <p:spPr>
          <a:xfrm>
            <a:off x="850900" y="1284059"/>
            <a:ext cx="4089400" cy="1938992"/>
          </a:xfrm>
          <a:prstGeom prst="rect">
            <a:avLst/>
          </a:prstGeom>
          <a:noFill/>
        </p:spPr>
        <p:txBody>
          <a:bodyPr wrap="square" rtlCol="0">
            <a:spAutoFit/>
          </a:bodyPr>
          <a:lstStyle/>
          <a:p>
            <a:pPr algn="ctr"/>
            <a:r>
              <a:rPr lang="de-DE" sz="2800" b="1" dirty="0">
                <a:solidFill>
                  <a:srgbClr val="C00000"/>
                </a:solidFill>
              </a:rPr>
              <a:t> </a:t>
            </a:r>
            <a:r>
              <a:rPr lang="de-DE" sz="2800" b="1" dirty="0">
                <a:solidFill>
                  <a:srgbClr val="00B050"/>
                </a:solidFill>
              </a:rPr>
              <a:t>Verteilung der Materialien 2022</a:t>
            </a:r>
            <a:endParaRPr lang="de-DE" sz="2800" b="1" dirty="0">
              <a:solidFill>
                <a:srgbClr val="C00000"/>
              </a:solidFill>
            </a:endParaRPr>
          </a:p>
          <a:p>
            <a:pPr algn="ctr"/>
            <a:endParaRPr lang="de-DE" sz="2800" b="1" dirty="0">
              <a:solidFill>
                <a:srgbClr val="C00000"/>
              </a:solidFill>
            </a:endParaRPr>
          </a:p>
          <a:p>
            <a:pPr algn="ctr"/>
            <a:r>
              <a:rPr lang="de-DE" sz="1200" b="1" dirty="0">
                <a:solidFill>
                  <a:srgbClr val="FF0000"/>
                </a:solidFill>
              </a:rPr>
              <a:t>Wir bedanken uns für Eure Unterstützung !</a:t>
            </a:r>
          </a:p>
          <a:p>
            <a:pPr algn="ctr"/>
            <a:r>
              <a:rPr lang="de-DE" sz="1200" b="1" dirty="0">
                <a:solidFill>
                  <a:srgbClr val="FF0000"/>
                </a:solidFill>
              </a:rPr>
              <a:t>Bleibt Gesund !</a:t>
            </a:r>
          </a:p>
          <a:p>
            <a:pPr algn="ctr"/>
            <a:r>
              <a:rPr lang="de-DE" sz="1200" b="1" dirty="0">
                <a:solidFill>
                  <a:srgbClr val="FF0000"/>
                </a:solidFill>
              </a:rPr>
              <a:t>Und kommt gut nach Hause </a:t>
            </a:r>
          </a:p>
        </p:txBody>
      </p:sp>
      <p:pic>
        <p:nvPicPr>
          <p:cNvPr id="5" name="Grafik 4" descr="Ein Bild, das Zeichnung enthält.&#10;&#10;Automatisch generierte Beschreibung">
            <a:extLst>
              <a:ext uri="{FF2B5EF4-FFF2-40B4-BE49-F238E27FC236}">
                <a16:creationId xmlns:a16="http://schemas.microsoft.com/office/drawing/2014/main" id="{0E9D869C-19CD-4736-9328-7E1FFA076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
        <p:nvSpPr>
          <p:cNvPr id="2" name="Foliennummernplatzhalter 1">
            <a:extLst>
              <a:ext uri="{FF2B5EF4-FFF2-40B4-BE49-F238E27FC236}">
                <a16:creationId xmlns:a16="http://schemas.microsoft.com/office/drawing/2014/main" id="{8BD64B73-3347-4682-9F40-F13B6E0AA707}"/>
              </a:ext>
            </a:extLst>
          </p:cNvPr>
          <p:cNvSpPr>
            <a:spLocks noGrp="1"/>
          </p:cNvSpPr>
          <p:nvPr>
            <p:ph type="sldNum" sz="quarter" idx="12"/>
          </p:nvPr>
        </p:nvSpPr>
        <p:spPr/>
        <p:txBody>
          <a:bodyPr/>
          <a:lstStyle/>
          <a:p>
            <a:fld id="{E31375A4-56A4-47D6-9801-1991572033F7}" type="slidenum">
              <a:rPr lang="de-DE" smtClean="0"/>
              <a:t>45</a:t>
            </a:fld>
            <a:endParaRPr lang="de-DE" dirty="0"/>
          </a:p>
        </p:txBody>
      </p:sp>
    </p:spTree>
    <p:extLst>
      <p:ext uri="{BB962C8B-B14F-4D97-AF65-F5344CB8AC3E}">
        <p14:creationId xmlns:p14="http://schemas.microsoft.com/office/powerpoint/2010/main" val="47487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DB618-0741-4038-B244-FE0D71346B8C}"/>
              </a:ext>
            </a:extLst>
          </p:cNvPr>
          <p:cNvSpPr>
            <a:spLocks noGrp="1"/>
          </p:cNvSpPr>
          <p:nvPr>
            <p:ph type="title"/>
          </p:nvPr>
        </p:nvSpPr>
        <p:spPr/>
        <p:txBody>
          <a:bodyPr/>
          <a:lstStyle/>
          <a:p>
            <a:r>
              <a:rPr lang="de-DE" b="1" dirty="0"/>
              <a:t>Wir bedanken uns bei Brigitte </a:t>
            </a:r>
            <a:r>
              <a:rPr lang="de-DE" b="1" dirty="0" err="1"/>
              <a:t>Effland</a:t>
            </a:r>
            <a:endParaRPr lang="de-DE" b="1" dirty="0"/>
          </a:p>
        </p:txBody>
      </p:sp>
      <p:pic>
        <p:nvPicPr>
          <p:cNvPr id="6" name="Inhaltsplatzhalter 5">
            <a:extLst>
              <a:ext uri="{FF2B5EF4-FFF2-40B4-BE49-F238E27FC236}">
                <a16:creationId xmlns:a16="http://schemas.microsoft.com/office/drawing/2014/main" id="{7C1F2249-A25E-4035-BD74-0B8CA8E41C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9614" y="1714500"/>
            <a:ext cx="6712771" cy="4457700"/>
          </a:xfrm>
        </p:spPr>
      </p:pic>
      <p:sp>
        <p:nvSpPr>
          <p:cNvPr id="4" name="Foliennummernplatzhalter 3">
            <a:extLst>
              <a:ext uri="{FF2B5EF4-FFF2-40B4-BE49-F238E27FC236}">
                <a16:creationId xmlns:a16="http://schemas.microsoft.com/office/drawing/2014/main" id="{EB7AAC7F-42A5-4124-B02C-BAC79D076F52}"/>
              </a:ext>
            </a:extLst>
          </p:cNvPr>
          <p:cNvSpPr>
            <a:spLocks noGrp="1"/>
          </p:cNvSpPr>
          <p:nvPr>
            <p:ph type="sldNum" sz="quarter" idx="12"/>
          </p:nvPr>
        </p:nvSpPr>
        <p:spPr/>
        <p:txBody>
          <a:bodyPr/>
          <a:lstStyle/>
          <a:p>
            <a:fld id="{E31375A4-56A4-47D6-9801-1991572033F7}" type="slidenum">
              <a:rPr lang="de-DE" smtClean="0"/>
              <a:t>5</a:t>
            </a:fld>
            <a:endParaRPr lang="de-DE" dirty="0"/>
          </a:p>
        </p:txBody>
      </p:sp>
    </p:spTree>
    <p:extLst>
      <p:ext uri="{BB962C8B-B14F-4D97-AF65-F5344CB8AC3E}">
        <p14:creationId xmlns:p14="http://schemas.microsoft.com/office/powerpoint/2010/main" val="8458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6285" y="565593"/>
            <a:ext cx="4800600" cy="644857"/>
          </a:xfrm>
        </p:spPr>
        <p:txBody>
          <a:bodyPr>
            <a:normAutofit fontScale="90000"/>
          </a:bodyPr>
          <a:lstStyle/>
          <a:p>
            <a:r>
              <a:rPr lang="de-DE" sz="2800" b="1" dirty="0">
                <a:latin typeface="+mn-lt"/>
              </a:rPr>
              <a:t>Rainer Bellmann / SV Brake</a:t>
            </a:r>
          </a:p>
        </p:txBody>
      </p:sp>
      <p:sp>
        <p:nvSpPr>
          <p:cNvPr id="3" name="Inhaltsplatzhalter 2"/>
          <p:cNvSpPr>
            <a:spLocks noGrp="1"/>
          </p:cNvSpPr>
          <p:nvPr>
            <p:ph idx="1"/>
          </p:nvPr>
        </p:nvSpPr>
        <p:spPr>
          <a:xfrm>
            <a:off x="1160585" y="1415561"/>
            <a:ext cx="10287000" cy="5064369"/>
          </a:xfrm>
        </p:spPr>
        <p:txBody>
          <a:bodyPr>
            <a:normAutofit fontScale="92500" lnSpcReduction="10000"/>
          </a:bodyPr>
          <a:lstStyle/>
          <a:p>
            <a:pPr marL="45720" indent="0" algn="ctr">
              <a:buNone/>
            </a:pPr>
            <a:r>
              <a:rPr lang="de-DE" sz="2800" dirty="0">
                <a:solidFill>
                  <a:schemeClr val="accent1">
                    <a:lumMod val="50000"/>
                  </a:schemeClr>
                </a:solidFill>
              </a:rPr>
              <a:t>Wir verabschieden und bedanken uns bei:</a:t>
            </a:r>
          </a:p>
          <a:p>
            <a:pPr marL="45720" indent="0">
              <a:buNone/>
            </a:pPr>
            <a:r>
              <a:rPr lang="de-DE" dirty="0"/>
              <a:t>				</a:t>
            </a:r>
          </a:p>
          <a:p>
            <a:pPr marL="45720" indent="0">
              <a:buNone/>
            </a:pPr>
            <a:r>
              <a:rPr lang="de-DE" dirty="0"/>
              <a:t>	</a:t>
            </a:r>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buNone/>
            </a:pPr>
            <a:endParaRPr lang="de-DE" dirty="0"/>
          </a:p>
          <a:p>
            <a:pPr marL="45720" indent="0" algn="ctr">
              <a:buNone/>
            </a:pPr>
            <a:endParaRPr lang="de-DE" dirty="0"/>
          </a:p>
          <a:p>
            <a:pPr marL="45720" indent="0" algn="ctr">
              <a:buNone/>
            </a:pPr>
            <a:r>
              <a:rPr lang="de-DE" b="0" i="0" dirty="0">
                <a:solidFill>
                  <a:srgbClr val="3A3A3A"/>
                </a:solidFill>
                <a:effectLst/>
                <a:latin typeface="-apple-system"/>
              </a:rPr>
              <a:t>Rainer ist seit 1.8.1979, also seit fast 43 Jahren </a:t>
            </a:r>
            <a:r>
              <a:rPr lang="de-DE" b="0" i="0" dirty="0" err="1">
                <a:solidFill>
                  <a:srgbClr val="3A3A3A"/>
                </a:solidFill>
                <a:effectLst/>
                <a:latin typeface="-apple-system"/>
              </a:rPr>
              <a:t>Sportabzeichenprüfer</a:t>
            </a:r>
            <a:r>
              <a:rPr lang="de-DE" b="0" i="0" dirty="0">
                <a:solidFill>
                  <a:srgbClr val="3A3A3A"/>
                </a:solidFill>
                <a:effectLst/>
                <a:latin typeface="-apple-system"/>
              </a:rPr>
              <a:t>/</a:t>
            </a:r>
            <a:r>
              <a:rPr lang="de-DE" b="0" i="0" dirty="0" err="1">
                <a:solidFill>
                  <a:srgbClr val="3A3A3A"/>
                </a:solidFill>
                <a:effectLst/>
                <a:latin typeface="-apple-system"/>
              </a:rPr>
              <a:t>obmann</a:t>
            </a:r>
            <a:r>
              <a:rPr lang="de-DE" b="0" i="0" dirty="0">
                <a:solidFill>
                  <a:srgbClr val="3A3A3A"/>
                </a:solidFill>
                <a:effectLst/>
                <a:latin typeface="-apple-system"/>
              </a:rPr>
              <a:t> des SV Brake. Wir bedanken uns auch bei seiner Frau Eva, die uns und ihn so wunderbar unterstützt hat. Wir freuen uns, hier seinen Nachfolger Manfred </a:t>
            </a:r>
            <a:r>
              <a:rPr lang="de-DE" b="0" i="0" dirty="0" err="1">
                <a:solidFill>
                  <a:srgbClr val="3A3A3A"/>
                </a:solidFill>
                <a:effectLst/>
                <a:latin typeface="-apple-system"/>
              </a:rPr>
              <a:t>Placküter</a:t>
            </a:r>
            <a:r>
              <a:rPr lang="de-DE" b="0" i="0" dirty="0">
                <a:solidFill>
                  <a:srgbClr val="3A3A3A"/>
                </a:solidFill>
                <a:effectLst/>
                <a:latin typeface="-apple-system"/>
              </a:rPr>
              <a:t> begrüßen zu dürfen.</a:t>
            </a:r>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6</a:t>
            </a:fld>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rcRect l="15021" r="15021"/>
          <a:stretch/>
        </p:blipFill>
        <p:spPr>
          <a:xfrm>
            <a:off x="4176346" y="1814758"/>
            <a:ext cx="4255477" cy="3233057"/>
          </a:xfrm>
          <a:prstGeom prst="rect">
            <a:avLst/>
          </a:prstGeom>
        </p:spPr>
      </p:pic>
      <p:sp>
        <p:nvSpPr>
          <p:cNvPr id="12" name="Textfeld 11"/>
          <p:cNvSpPr txBox="1"/>
          <p:nvPr/>
        </p:nvSpPr>
        <p:spPr>
          <a:xfrm>
            <a:off x="1764083" y="3338373"/>
            <a:ext cx="1020536" cy="369332"/>
          </a:xfrm>
          <a:prstGeom prst="rect">
            <a:avLst/>
          </a:prstGeom>
          <a:noFill/>
        </p:spPr>
        <p:txBody>
          <a:bodyPr wrap="none" rtlCol="0">
            <a:spAutoFit/>
          </a:bodyPr>
          <a:lstStyle/>
          <a:p>
            <a:r>
              <a:rPr lang="de-DE" b="1" dirty="0">
                <a:solidFill>
                  <a:schemeClr val="accent1">
                    <a:lumMod val="75000"/>
                  </a:schemeClr>
                </a:solidFill>
              </a:rPr>
              <a:t>SV Brake</a:t>
            </a:r>
          </a:p>
        </p:txBody>
      </p:sp>
      <p:sp>
        <p:nvSpPr>
          <p:cNvPr id="13" name="Textfeld 12"/>
          <p:cNvSpPr txBox="1"/>
          <p:nvPr/>
        </p:nvSpPr>
        <p:spPr>
          <a:xfrm>
            <a:off x="9036271" y="3338373"/>
            <a:ext cx="2997937" cy="584775"/>
          </a:xfrm>
          <a:prstGeom prst="rect">
            <a:avLst/>
          </a:prstGeom>
          <a:noFill/>
        </p:spPr>
        <p:txBody>
          <a:bodyPr wrap="none" rtlCol="0">
            <a:spAutoFit/>
          </a:bodyPr>
          <a:lstStyle/>
          <a:p>
            <a:r>
              <a:rPr lang="de-DE" sz="3200" b="1" dirty="0">
                <a:solidFill>
                  <a:schemeClr val="accent1">
                    <a:lumMod val="75000"/>
                  </a:schemeClr>
                </a:solidFill>
              </a:rPr>
              <a:t>Rainer Bellmann</a:t>
            </a:r>
          </a:p>
        </p:txBody>
      </p:sp>
      <p:pic>
        <p:nvPicPr>
          <p:cNvPr id="14" name="Grafik 13" descr="Ein Bild, das Zeichnung enthält.&#10;&#10;Automatisch generierte Beschreibung">
            <a:extLst>
              <a:ext uri="{FF2B5EF4-FFF2-40B4-BE49-F238E27FC236}">
                <a16:creationId xmlns:a16="http://schemas.microsoft.com/office/drawing/2014/main" id="{F9034357-C879-4D4D-9C18-1C836F2CB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269797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EBB0A92-2AA5-42E4-AD09-C43FA2917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420970"/>
            <a:ext cx="6857999" cy="9699941"/>
          </a:xfrm>
          <a:prstGeom prst="rect">
            <a:avLst/>
          </a:prstGeom>
        </p:spPr>
      </p:pic>
    </p:spTree>
    <p:extLst>
      <p:ext uri="{BB962C8B-B14F-4D97-AF65-F5344CB8AC3E}">
        <p14:creationId xmlns:p14="http://schemas.microsoft.com/office/powerpoint/2010/main" val="5532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5649A-95F5-44C7-8BA7-92A0B82A399C}"/>
              </a:ext>
            </a:extLst>
          </p:cNvPr>
          <p:cNvSpPr>
            <a:spLocks noGrp="1"/>
          </p:cNvSpPr>
          <p:nvPr>
            <p:ph type="title"/>
          </p:nvPr>
        </p:nvSpPr>
        <p:spPr/>
        <p:txBody>
          <a:bodyPr/>
          <a:lstStyle/>
          <a:p>
            <a:r>
              <a:rPr lang="de-DE" b="1" dirty="0"/>
              <a:t>AT Rodenkirchen</a:t>
            </a:r>
          </a:p>
        </p:txBody>
      </p:sp>
      <p:sp>
        <p:nvSpPr>
          <p:cNvPr id="3" name="Inhaltsplatzhalter 2">
            <a:extLst>
              <a:ext uri="{FF2B5EF4-FFF2-40B4-BE49-F238E27FC236}">
                <a16:creationId xmlns:a16="http://schemas.microsoft.com/office/drawing/2014/main" id="{B116892C-DAC1-4BE8-8599-97499AFB796A}"/>
              </a:ext>
            </a:extLst>
          </p:cNvPr>
          <p:cNvSpPr>
            <a:spLocks noGrp="1"/>
          </p:cNvSpPr>
          <p:nvPr>
            <p:ph idx="1"/>
          </p:nvPr>
        </p:nvSpPr>
        <p:spPr/>
        <p:txBody>
          <a:bodyPr/>
          <a:lstStyle/>
          <a:p>
            <a:r>
              <a:rPr lang="de-DE" dirty="0"/>
              <a:t>- wir verabschieden Manfred Fleischer und begrüßen in unserem Team:</a:t>
            </a:r>
          </a:p>
          <a:p>
            <a:r>
              <a:rPr lang="de-DE" dirty="0"/>
              <a:t>- Udo Meyer</a:t>
            </a:r>
          </a:p>
          <a:p>
            <a:r>
              <a:rPr lang="de-DE" dirty="0"/>
              <a:t>- Andreas </a:t>
            </a:r>
            <a:r>
              <a:rPr lang="de-DE" dirty="0" err="1"/>
              <a:t>Roccor</a:t>
            </a:r>
            <a:endParaRPr lang="de-DE" dirty="0"/>
          </a:p>
          <a:p>
            <a:pPr marL="45720" indent="0">
              <a:buNone/>
            </a:pPr>
            <a:endParaRPr lang="de-DE" dirty="0"/>
          </a:p>
        </p:txBody>
      </p:sp>
      <p:sp>
        <p:nvSpPr>
          <p:cNvPr id="4" name="Foliennummernplatzhalter 3">
            <a:extLst>
              <a:ext uri="{FF2B5EF4-FFF2-40B4-BE49-F238E27FC236}">
                <a16:creationId xmlns:a16="http://schemas.microsoft.com/office/drawing/2014/main" id="{B1282CC1-87FD-45E4-BDF1-E0672A400F8F}"/>
              </a:ext>
            </a:extLst>
          </p:cNvPr>
          <p:cNvSpPr>
            <a:spLocks noGrp="1"/>
          </p:cNvSpPr>
          <p:nvPr>
            <p:ph type="sldNum" sz="quarter" idx="12"/>
          </p:nvPr>
        </p:nvSpPr>
        <p:spPr/>
        <p:txBody>
          <a:bodyPr/>
          <a:lstStyle/>
          <a:p>
            <a:fld id="{E31375A4-56A4-47D6-9801-1991572033F7}" type="slidenum">
              <a:rPr lang="de-DE" smtClean="0"/>
              <a:t>8</a:t>
            </a:fld>
            <a:endParaRPr lang="de-DE" dirty="0"/>
          </a:p>
        </p:txBody>
      </p:sp>
    </p:spTree>
    <p:extLst>
      <p:ext uri="{BB962C8B-B14F-4D97-AF65-F5344CB8AC3E}">
        <p14:creationId xmlns:p14="http://schemas.microsoft.com/office/powerpoint/2010/main" val="255657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3999" y="431555"/>
            <a:ext cx="3190614" cy="712178"/>
          </a:xfrm>
        </p:spPr>
        <p:txBody>
          <a:bodyPr>
            <a:normAutofit/>
          </a:bodyPr>
          <a:lstStyle/>
          <a:p>
            <a:r>
              <a:rPr lang="de-DE" sz="3200" b="1" dirty="0">
                <a:latin typeface="+mn-lt"/>
              </a:rPr>
              <a:t>Tagesordnung</a:t>
            </a:r>
          </a:p>
        </p:txBody>
      </p:sp>
      <p:sp>
        <p:nvSpPr>
          <p:cNvPr id="3" name="Inhaltsplatzhalter 2"/>
          <p:cNvSpPr>
            <a:spLocks noGrp="1"/>
          </p:cNvSpPr>
          <p:nvPr>
            <p:ph idx="1"/>
          </p:nvPr>
        </p:nvSpPr>
        <p:spPr>
          <a:xfrm>
            <a:off x="1524000" y="1354015"/>
            <a:ext cx="9144000" cy="4818185"/>
          </a:xfrm>
        </p:spPr>
        <p:txBody>
          <a:bodyPr>
            <a:normAutofit fontScale="92500" lnSpcReduction="10000"/>
          </a:bodyPr>
          <a:lstStyle/>
          <a:p>
            <a:pPr marL="502920" indent="-457200">
              <a:buFont typeface="+mj-lt"/>
              <a:buAutoNum type="arabicPeriod"/>
            </a:pPr>
            <a:r>
              <a:rPr lang="de-DE" b="1" dirty="0">
                <a:solidFill>
                  <a:schemeClr val="accent1">
                    <a:lumMod val="75000"/>
                  </a:schemeClr>
                </a:solidFill>
              </a:rPr>
              <a:t>Begrüßung/ Organisation (Druckmaterial, Aufwandspauschale 5 Euro + Km-Geld für Fahrer)</a:t>
            </a:r>
          </a:p>
          <a:p>
            <a:pPr marL="502920" indent="-457200">
              <a:buFont typeface="+mj-lt"/>
              <a:buAutoNum type="arabicPeriod"/>
            </a:pPr>
            <a:r>
              <a:rPr lang="de-DE" b="1" dirty="0">
                <a:solidFill>
                  <a:schemeClr val="accent1">
                    <a:lumMod val="75000"/>
                  </a:schemeClr>
                </a:solidFill>
              </a:rPr>
              <a:t>Personelles</a:t>
            </a:r>
          </a:p>
          <a:p>
            <a:pPr marL="502920" indent="-457200">
              <a:buFont typeface="+mj-lt"/>
              <a:buAutoNum type="arabicPeriod"/>
            </a:pPr>
            <a:r>
              <a:rPr lang="de-DE" b="1" dirty="0">
                <a:solidFill>
                  <a:srgbClr val="FF0000"/>
                </a:solidFill>
              </a:rPr>
              <a:t>Bericht / Rückblick 2021</a:t>
            </a:r>
          </a:p>
          <a:p>
            <a:pPr marL="502920" indent="-457200">
              <a:buFont typeface="+mj-lt"/>
              <a:buAutoNum type="arabicPeriod"/>
            </a:pPr>
            <a:r>
              <a:rPr lang="de-DE" b="1" dirty="0">
                <a:solidFill>
                  <a:schemeClr val="accent1">
                    <a:lumMod val="75000"/>
                  </a:schemeClr>
                </a:solidFill>
              </a:rPr>
              <a:t>Auswertung Sportabzeichen-Schulwettbewerb 2021</a:t>
            </a:r>
          </a:p>
          <a:p>
            <a:pPr marL="502920" indent="-457200">
              <a:buFont typeface="+mj-lt"/>
              <a:buAutoNum type="arabicPeriod"/>
            </a:pPr>
            <a:r>
              <a:rPr lang="de-DE" b="1" dirty="0">
                <a:solidFill>
                  <a:schemeClr val="accent1">
                    <a:lumMod val="75000"/>
                  </a:schemeClr>
                </a:solidFill>
              </a:rPr>
              <a:t>Vorstellung Projekt „Sportabzeichen - Lehrerwettbewerb“</a:t>
            </a:r>
          </a:p>
          <a:p>
            <a:pPr marL="502920" indent="-457200">
              <a:buFont typeface="+mj-lt"/>
              <a:buAutoNum type="arabicPeriod"/>
            </a:pPr>
            <a:r>
              <a:rPr lang="de-DE" b="1" dirty="0">
                <a:solidFill>
                  <a:schemeClr val="accent1">
                    <a:lumMod val="75000"/>
                  </a:schemeClr>
                </a:solidFill>
              </a:rPr>
              <a:t>Prüfungswegweiser 2022 / Änderungen 2022</a:t>
            </a:r>
          </a:p>
          <a:p>
            <a:pPr marL="502920" indent="-457200">
              <a:buFont typeface="+mj-lt"/>
              <a:buAutoNum type="arabicPeriod"/>
            </a:pPr>
            <a:r>
              <a:rPr lang="de-DE" b="1" dirty="0">
                <a:solidFill>
                  <a:schemeClr val="accent1">
                    <a:lumMod val="75000"/>
                  </a:schemeClr>
                </a:solidFill>
              </a:rPr>
              <a:t>Prüferausbildung 2022 / neues Format ab 2023</a:t>
            </a:r>
          </a:p>
          <a:p>
            <a:pPr marL="502920" indent="-457200">
              <a:buFont typeface="+mj-lt"/>
              <a:buAutoNum type="arabicPeriod"/>
            </a:pPr>
            <a:r>
              <a:rPr lang="de-DE" b="1" dirty="0">
                <a:solidFill>
                  <a:schemeClr val="accent1">
                    <a:lumMod val="75000"/>
                  </a:schemeClr>
                </a:solidFill>
              </a:rPr>
              <a:t>Termine</a:t>
            </a:r>
          </a:p>
          <a:p>
            <a:pPr marL="502920" indent="-457200">
              <a:buFont typeface="+mj-lt"/>
              <a:buAutoNum type="arabicPeriod"/>
            </a:pPr>
            <a:r>
              <a:rPr lang="de-DE" b="1" dirty="0">
                <a:solidFill>
                  <a:schemeClr val="accent1">
                    <a:lumMod val="75000"/>
                  </a:schemeClr>
                </a:solidFill>
              </a:rPr>
              <a:t>Verschiedenes</a:t>
            </a:r>
          </a:p>
          <a:p>
            <a:pPr marL="502920" indent="-457200">
              <a:buFont typeface="+mj-lt"/>
              <a:buAutoNum type="arabicPeriod"/>
            </a:pPr>
            <a:r>
              <a:rPr lang="de-DE" b="1" dirty="0">
                <a:solidFill>
                  <a:schemeClr val="accent1">
                    <a:lumMod val="75000"/>
                  </a:schemeClr>
                </a:solidFill>
              </a:rPr>
              <a:t>Verteilung der Materialien 2022</a:t>
            </a:r>
          </a:p>
          <a:p>
            <a:endParaRPr lang="de-DE" dirty="0"/>
          </a:p>
        </p:txBody>
      </p:sp>
      <p:sp>
        <p:nvSpPr>
          <p:cNvPr id="5" name="Datumsplatzhalter 4"/>
          <p:cNvSpPr>
            <a:spLocks noGrp="1"/>
          </p:cNvSpPr>
          <p:nvPr>
            <p:ph type="dt" sz="half" idx="10"/>
          </p:nvPr>
        </p:nvSpPr>
        <p:spPr/>
        <p:txBody>
          <a:bodyPr/>
          <a:lstStyle/>
          <a:p>
            <a:r>
              <a:rPr lang="de-DE" dirty="0"/>
              <a:t>20.04.2022</a:t>
            </a:r>
          </a:p>
        </p:txBody>
      </p:sp>
      <p:sp>
        <p:nvSpPr>
          <p:cNvPr id="6" name="Fußzeilenplatzhalter 5"/>
          <p:cNvSpPr>
            <a:spLocks noGrp="1"/>
          </p:cNvSpPr>
          <p:nvPr>
            <p:ph type="ftr" sz="quarter" idx="11"/>
          </p:nvPr>
        </p:nvSpPr>
        <p:spPr/>
        <p:txBody>
          <a:bodyPr/>
          <a:lstStyle/>
          <a:p>
            <a:r>
              <a:rPr lang="de-DE" dirty="0"/>
              <a:t>KSB Wesermarsch, Frühjahrssitzung DSA-Obleute am 20.04.2022</a:t>
            </a:r>
          </a:p>
        </p:txBody>
      </p:sp>
      <p:sp>
        <p:nvSpPr>
          <p:cNvPr id="7" name="Foliennummernplatzhalter 6"/>
          <p:cNvSpPr>
            <a:spLocks noGrp="1"/>
          </p:cNvSpPr>
          <p:nvPr>
            <p:ph type="sldNum" sz="quarter" idx="12"/>
          </p:nvPr>
        </p:nvSpPr>
        <p:spPr/>
        <p:txBody>
          <a:bodyPr/>
          <a:lstStyle/>
          <a:p>
            <a:fld id="{E31375A4-56A4-47D6-9801-1991572033F7}" type="slidenum">
              <a:rPr lang="de-DE" smtClean="0"/>
              <a:t>9</a:t>
            </a:fld>
            <a:endParaRPr lang="de-DE" dirty="0"/>
          </a:p>
        </p:txBody>
      </p:sp>
      <p:pic>
        <p:nvPicPr>
          <p:cNvPr id="8" name="Grafik 7" descr="Ein Bild, das Zeichnung enthält.&#10;&#10;Automatisch generierte Beschreibung">
            <a:extLst>
              <a:ext uri="{FF2B5EF4-FFF2-40B4-BE49-F238E27FC236}">
                <a16:creationId xmlns:a16="http://schemas.microsoft.com/office/drawing/2014/main" id="{FC709320-5DB6-464B-A7A4-F37A8D81D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7854" y="256877"/>
            <a:ext cx="1202683" cy="646130"/>
          </a:xfrm>
          <a:prstGeom prst="rect">
            <a:avLst/>
          </a:prstGeom>
        </p:spPr>
      </p:pic>
    </p:spTree>
    <p:extLst>
      <p:ext uri="{BB962C8B-B14F-4D97-AF65-F5344CB8AC3E}">
        <p14:creationId xmlns:p14="http://schemas.microsoft.com/office/powerpoint/2010/main" val="16735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82D75-6DC6-4908-8B05-64D061C4B1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zu Gesundheit und Fitness (Breitbild)</Template>
  <TotalTime>0</TotalTime>
  <Words>2376</Words>
  <Application>Microsoft Office PowerPoint</Application>
  <PresentationFormat>Breitbild</PresentationFormat>
  <Paragraphs>397</Paragraphs>
  <Slides>45</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45</vt:i4>
      </vt:variant>
    </vt:vector>
  </HeadingPairs>
  <TitlesOfParts>
    <vt:vector size="51" baseType="lpstr">
      <vt:lpstr>-apple-system</vt:lpstr>
      <vt:lpstr>Arial</vt:lpstr>
      <vt:lpstr>Calibri</vt:lpstr>
      <vt:lpstr>Calibri Light</vt:lpstr>
      <vt:lpstr>Segoe UI Emoji</vt:lpstr>
      <vt:lpstr>Health Fitness 16x9</vt:lpstr>
      <vt:lpstr>PowerPoint-Präsentation</vt:lpstr>
      <vt:lpstr>Sportabzeichen 2022</vt:lpstr>
      <vt:lpstr>Tagesordnung</vt:lpstr>
      <vt:lpstr>2. PersonelleS</vt:lpstr>
      <vt:lpstr>Wir bedanken uns bei Brigitte Effland</vt:lpstr>
      <vt:lpstr>Rainer Bellmann / SV Brake</vt:lpstr>
      <vt:lpstr>PowerPoint-Präsentation</vt:lpstr>
      <vt:lpstr>AT Rodenkirchen</vt:lpstr>
      <vt:lpstr>Tagesordnung</vt:lpstr>
      <vt:lpstr>Entwicklung 2014 – 2021 Jugend vs. Erwachsene</vt:lpstr>
      <vt:lpstr>PowerPoint-Präsentation</vt:lpstr>
      <vt:lpstr>SPORTABZEICHEN Vereine im Zeitverlauf 2015 - 2021</vt:lpstr>
      <vt:lpstr>PowerPoint-Präsentation</vt:lpstr>
      <vt:lpstr>PowerPoint-Präsentation</vt:lpstr>
      <vt:lpstr>PowerPoint-Präsentation</vt:lpstr>
      <vt:lpstr>Sportabzeichen in Schulen 2021</vt:lpstr>
      <vt:lpstr>PowerPoint-Präsentation</vt:lpstr>
      <vt:lpstr>Tagesordnung</vt:lpstr>
      <vt:lpstr>4. Auswertung Sportabzeichen Schulwettbewerb 2021 / Spende OLB</vt:lpstr>
      <vt:lpstr>PowerPoint-Präsentation</vt:lpstr>
      <vt:lpstr>Tagesordnung</vt:lpstr>
      <vt:lpstr>5. Premiere:“Sportabzeichen-Lehrerwettbewerb“</vt:lpstr>
      <vt:lpstr>PowerPoint-Präsentation</vt:lpstr>
      <vt:lpstr>LzO – Spende 1.000,-- Euro</vt:lpstr>
      <vt:lpstr>Tagesordnung</vt:lpstr>
      <vt:lpstr>PowerPoint-Präsentation</vt:lpstr>
      <vt:lpstr>Tagesordnung</vt:lpstr>
      <vt:lpstr>7. Neues Format „Prüferausbildung“ ab 2023</vt:lpstr>
      <vt:lpstr>Tagesordnung</vt:lpstr>
      <vt:lpstr>8. Termine</vt:lpstr>
      <vt:lpstr>Tagesordnung</vt:lpstr>
      <vt:lpstr>PowerPoint-Präsentation</vt:lpstr>
      <vt:lpstr>Flüchtlinge</vt:lpstr>
      <vt:lpstr>Sportabzeichentag Gymnasium Nordenham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Tagesordnung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2016-12-14T19:58:04Z</dcterms:created>
  <dcterms:modified xsi:type="dcterms:W3CDTF">2022-04-21T06:49:00Z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