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46"/>
  </p:notesMasterIdLst>
  <p:handoutMasterIdLst>
    <p:handoutMasterId r:id="rId47"/>
  </p:handoutMasterIdLst>
  <p:sldIdLst>
    <p:sldId id="262" r:id="rId3"/>
    <p:sldId id="257" r:id="rId4"/>
    <p:sldId id="389" r:id="rId5"/>
    <p:sldId id="418" r:id="rId6"/>
    <p:sldId id="390" r:id="rId7"/>
    <p:sldId id="434" r:id="rId8"/>
    <p:sldId id="460" r:id="rId9"/>
    <p:sldId id="463" r:id="rId10"/>
    <p:sldId id="457" r:id="rId11"/>
    <p:sldId id="459" r:id="rId12"/>
    <p:sldId id="458" r:id="rId13"/>
    <p:sldId id="435" r:id="rId14"/>
    <p:sldId id="320" r:id="rId15"/>
    <p:sldId id="411" r:id="rId16"/>
    <p:sldId id="322" r:id="rId17"/>
    <p:sldId id="382" r:id="rId18"/>
    <p:sldId id="437" r:id="rId19"/>
    <p:sldId id="386" r:id="rId20"/>
    <p:sldId id="438" r:id="rId21"/>
    <p:sldId id="403" r:id="rId22"/>
    <p:sldId id="439" r:id="rId23"/>
    <p:sldId id="362" r:id="rId24"/>
    <p:sldId id="440" r:id="rId25"/>
    <p:sldId id="456" r:id="rId26"/>
    <p:sldId id="451" r:id="rId27"/>
    <p:sldId id="442" r:id="rId28"/>
    <p:sldId id="410" r:id="rId29"/>
    <p:sldId id="443" r:id="rId30"/>
    <p:sldId id="385" r:id="rId31"/>
    <p:sldId id="444" r:id="rId32"/>
    <p:sldId id="453" r:id="rId33"/>
    <p:sldId id="452" r:id="rId34"/>
    <p:sldId id="419" r:id="rId35"/>
    <p:sldId id="430" r:id="rId36"/>
    <p:sldId id="445" r:id="rId37"/>
    <p:sldId id="449" r:id="rId38"/>
    <p:sldId id="446" r:id="rId39"/>
    <p:sldId id="447" r:id="rId40"/>
    <p:sldId id="450" r:id="rId41"/>
    <p:sldId id="464" r:id="rId42"/>
    <p:sldId id="454" r:id="rId43"/>
    <p:sldId id="461" r:id="rId44"/>
    <p:sldId id="388"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7289" autoAdjust="0"/>
  </p:normalViewPr>
  <p:slideViewPr>
    <p:cSldViewPr snapToGrid="0">
      <p:cViewPr varScale="1">
        <p:scale>
          <a:sx n="114" d="100"/>
          <a:sy n="114" d="100"/>
        </p:scale>
        <p:origin x="474" y="11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2"/>
    </p:cViewPr>
  </p:sorter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de-DE"/>
              <a:t>Sportabzeichen Vereine im Zeitverlauf </a:t>
            </a: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rgbClr val="4F81BD"/>
            </a:solidFill>
            <a:ln w="25400">
              <a:noFill/>
            </a:ln>
          </c:spPr>
          <c:invertIfNegative val="0"/>
          <c:dLbls>
            <c:dLbl>
              <c:idx val="3"/>
              <c:layout>
                <c:manualLayout>
                  <c:x val="8.333333333333335E-3"/>
                  <c:y val="0"/>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C-4FCF-BFF4-B9D08BA595A0}"/>
                </c:ext>
              </c:extLst>
            </c:dLbl>
            <c:dLbl>
              <c:idx val="4"/>
              <c:layout>
                <c:manualLayout>
                  <c:x val="2.7777777777777796E-3"/>
                  <c:y val="0"/>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C-4FCF-BFF4-B9D08BA595A0}"/>
                </c:ext>
              </c:extLst>
            </c:dLbl>
            <c:dLbl>
              <c:idx val="5"/>
              <c:layout>
                <c:manualLayout>
                  <c:x val="8.3333333333332343E-3"/>
                  <c:y val="0"/>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EC-4FCF-BFF4-B9D08BA595A0}"/>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'DSA Vereine im Zeitverlauf'!$A$1:$H$1</c:f>
              <c:numCache>
                <c:formatCode>General</c:formatCode>
                <c:ptCount val="8"/>
                <c:pt idx="0">
                  <c:v>2015</c:v>
                </c:pt>
                <c:pt idx="1">
                  <c:v>2016</c:v>
                </c:pt>
                <c:pt idx="2">
                  <c:v>2017</c:v>
                </c:pt>
                <c:pt idx="3">
                  <c:v>2018</c:v>
                </c:pt>
                <c:pt idx="4">
                  <c:v>2019</c:v>
                </c:pt>
                <c:pt idx="5">
                  <c:v>2020</c:v>
                </c:pt>
                <c:pt idx="6">
                  <c:v>2021</c:v>
                </c:pt>
                <c:pt idx="7">
                  <c:v>2022</c:v>
                </c:pt>
              </c:numCache>
            </c:numRef>
          </c:cat>
          <c:val>
            <c:numRef>
              <c:f>'DSA Vereine im Zeitverlauf'!$A$2:$H$2</c:f>
              <c:numCache>
                <c:formatCode>General</c:formatCode>
                <c:ptCount val="8"/>
                <c:pt idx="0">
                  <c:v>1011</c:v>
                </c:pt>
                <c:pt idx="1">
                  <c:v>993</c:v>
                </c:pt>
                <c:pt idx="2">
                  <c:v>1036</c:v>
                </c:pt>
                <c:pt idx="3">
                  <c:v>980</c:v>
                </c:pt>
                <c:pt idx="4">
                  <c:v>929</c:v>
                </c:pt>
                <c:pt idx="5">
                  <c:v>808</c:v>
                </c:pt>
                <c:pt idx="6">
                  <c:v>685</c:v>
                </c:pt>
                <c:pt idx="7">
                  <c:v>641</c:v>
                </c:pt>
              </c:numCache>
            </c:numRef>
          </c:val>
          <c:extLst>
            <c:ext xmlns:c16="http://schemas.microsoft.com/office/drawing/2014/chart" uri="{C3380CC4-5D6E-409C-BE32-E72D297353CC}">
              <c16:uniqueId val="{00000003-3AEC-4FCF-BFF4-B9D08BA595A0}"/>
            </c:ext>
          </c:extLst>
        </c:ser>
        <c:dLbls>
          <c:showLegendKey val="0"/>
          <c:showVal val="0"/>
          <c:showCatName val="0"/>
          <c:showSerName val="0"/>
          <c:showPercent val="0"/>
          <c:showBubbleSize val="0"/>
        </c:dLbls>
        <c:gapWidth val="150"/>
        <c:shape val="box"/>
        <c:axId val="347817168"/>
        <c:axId val="1"/>
        <c:axId val="0"/>
      </c:bar3DChart>
      <c:catAx>
        <c:axId val="347817168"/>
        <c:scaling>
          <c:orientation val="minMax"/>
        </c:scaling>
        <c:delete val="0"/>
        <c:axPos val="b"/>
        <c:numFmt formatCode="General" sourceLinked="1"/>
        <c:majorTickMark val="none"/>
        <c:minorTickMark val="none"/>
        <c:tickLblPos val="nextTo"/>
        <c:spPr>
          <a:ln w="9525">
            <a:noFill/>
          </a:ln>
        </c:spPr>
        <c:txPr>
          <a:bodyPr rot="0" vert="horz"/>
          <a:lstStyle/>
          <a:p>
            <a:pPr>
              <a:defRPr sz="900" b="1" i="0" u="none" strike="noStrike" baseline="0">
                <a:solidFill>
                  <a:srgbClr val="333333"/>
                </a:solidFill>
                <a:latin typeface="Calibri"/>
                <a:ea typeface="Calibri"/>
                <a:cs typeface="Calibri"/>
              </a:defRPr>
            </a:pPr>
            <a:endParaRPr lang="de-D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de-DE"/>
          </a:p>
        </c:txPr>
        <c:crossAx val="347817168"/>
        <c:crosses val="autoZero"/>
        <c:crossBetween val="between"/>
      </c:valAx>
      <c:spPr>
        <a:noFill/>
        <a:ln w="25400">
          <a:noFill/>
        </a:ln>
      </c:spPr>
    </c:plotArea>
    <c:plotVisOnly val="1"/>
    <c:dispBlanksAs val="gap"/>
    <c:showDLblsOverMax val="0"/>
  </c:chart>
  <c:spPr>
    <a:solidFill>
      <a:schemeClr val="bg1"/>
    </a:solidFill>
    <a:ln w="15875" cap="flat" cmpd="sng" algn="ctr">
      <a:solidFill>
        <a:schemeClr val="accent1">
          <a:lumMod val="60000"/>
          <a:lumOff val="40000"/>
        </a:schemeClr>
      </a:solidFill>
      <a:round/>
    </a:ln>
    <a:effectLst/>
  </c:spPr>
  <c:txPr>
    <a:bodyPr/>
    <a:lstStyle/>
    <a:p>
      <a:pPr>
        <a:defRPr sz="1000" b="0" i="0" u="none" strike="noStrike" baseline="0">
          <a:solidFill>
            <a:srgbClr val="000000"/>
          </a:solidFill>
          <a:latin typeface="Calibri"/>
          <a:ea typeface="Calibri"/>
          <a:cs typeface="Calibri"/>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de-DE" sz="1800" b="1" i="0" u="none" strike="noStrike" baseline="0">
                <a:solidFill>
                  <a:srgbClr val="333333"/>
                </a:solidFill>
                <a:latin typeface="Calibri"/>
                <a:cs typeface="Calibri"/>
              </a:rPr>
              <a:t>Sportabzeichen</a:t>
            </a:r>
            <a:endParaRPr lang="de-DE" sz="1400" b="0" i="0" u="none" strike="noStrike" baseline="0">
              <a:solidFill>
                <a:srgbClr val="333333"/>
              </a:solidFill>
              <a:latin typeface="Calibri"/>
              <a:cs typeface="Calibri"/>
            </a:endParaRPr>
          </a:p>
          <a:p>
            <a:pPr>
              <a:defRPr sz="1000" b="0" i="0" u="none" strike="noStrike" baseline="0">
                <a:solidFill>
                  <a:srgbClr val="000000"/>
                </a:solidFill>
                <a:latin typeface="Calibri"/>
                <a:ea typeface="Calibri"/>
                <a:cs typeface="Calibri"/>
              </a:defRPr>
            </a:pPr>
            <a:r>
              <a:rPr lang="de-DE" sz="1200" b="0" i="0" u="none" strike="noStrike" baseline="0">
                <a:solidFill>
                  <a:srgbClr val="333333"/>
                </a:solidFill>
                <a:latin typeface="Calibri"/>
                <a:cs typeface="Calibri"/>
              </a:rPr>
              <a:t>2014 bis 2022</a:t>
            </a:r>
          </a:p>
        </c:rich>
      </c:tx>
      <c:overlay val="0"/>
      <c:spPr>
        <a:noFill/>
        <a:ln w="25400">
          <a:noFill/>
        </a:ln>
      </c:spPr>
    </c:title>
    <c:autoTitleDeleted val="0"/>
    <c:plotArea>
      <c:layout/>
      <c:barChart>
        <c:barDir val="col"/>
        <c:grouping val="clustered"/>
        <c:varyColors val="0"/>
        <c:ser>
          <c:idx val="0"/>
          <c:order val="0"/>
          <c:tx>
            <c:strRef>
              <c:f>'SpoAbz Historie'!$A$2</c:f>
              <c:strCache>
                <c:ptCount val="1"/>
                <c:pt idx="0">
                  <c:v>Jugend bis 17 LJ.</c:v>
                </c:pt>
              </c:strCache>
            </c:strRef>
          </c:tx>
          <c:spPr>
            <a:solidFill>
              <a:srgbClr val="4F81BD"/>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'SpoAbz Historie'!$B$1:$J$1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'SpoAbz Historie'!$B$2:$J$2</c:f>
              <c:numCache>
                <c:formatCode>General</c:formatCode>
                <c:ptCount val="9"/>
                <c:pt idx="0">
                  <c:v>1715</c:v>
                </c:pt>
                <c:pt idx="1">
                  <c:v>1546</c:v>
                </c:pt>
                <c:pt idx="2">
                  <c:v>1593</c:v>
                </c:pt>
                <c:pt idx="3">
                  <c:v>1437</c:v>
                </c:pt>
                <c:pt idx="4">
                  <c:v>1524</c:v>
                </c:pt>
                <c:pt idx="5">
                  <c:v>1448</c:v>
                </c:pt>
                <c:pt idx="6">
                  <c:v>762</c:v>
                </c:pt>
                <c:pt idx="7">
                  <c:v>957</c:v>
                </c:pt>
                <c:pt idx="8">
                  <c:v>1382</c:v>
                </c:pt>
              </c:numCache>
            </c:numRef>
          </c:val>
          <c:extLst>
            <c:ext xmlns:c16="http://schemas.microsoft.com/office/drawing/2014/chart" uri="{C3380CC4-5D6E-409C-BE32-E72D297353CC}">
              <c16:uniqueId val="{00000000-3C79-4CBA-88E2-6CB6F9891FC3}"/>
            </c:ext>
          </c:extLst>
        </c:ser>
        <c:ser>
          <c:idx val="1"/>
          <c:order val="1"/>
          <c:tx>
            <c:strRef>
              <c:f>'SpoAbz Historie'!$A$3</c:f>
              <c:strCache>
                <c:ptCount val="1"/>
                <c:pt idx="0">
                  <c:v>Erwachsene ab 18 LJ.</c:v>
                </c:pt>
              </c:strCache>
            </c:strRef>
          </c:tx>
          <c:spPr>
            <a:solidFill>
              <a:srgbClr val="C0504D"/>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'SpoAbz Historie'!$B$1:$J$1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'SpoAbz Historie'!$B$3:$J$3</c:f>
              <c:numCache>
                <c:formatCode>General</c:formatCode>
                <c:ptCount val="9"/>
                <c:pt idx="0">
                  <c:v>653</c:v>
                </c:pt>
                <c:pt idx="1">
                  <c:v>642</c:v>
                </c:pt>
                <c:pt idx="2">
                  <c:v>661</c:v>
                </c:pt>
                <c:pt idx="3">
                  <c:v>659</c:v>
                </c:pt>
                <c:pt idx="4">
                  <c:v>701</c:v>
                </c:pt>
                <c:pt idx="5">
                  <c:v>680</c:v>
                </c:pt>
                <c:pt idx="6">
                  <c:v>619</c:v>
                </c:pt>
                <c:pt idx="7">
                  <c:v>532</c:v>
                </c:pt>
                <c:pt idx="8">
                  <c:v>532</c:v>
                </c:pt>
              </c:numCache>
            </c:numRef>
          </c:val>
          <c:extLst>
            <c:ext xmlns:c16="http://schemas.microsoft.com/office/drawing/2014/chart" uri="{C3380CC4-5D6E-409C-BE32-E72D297353CC}">
              <c16:uniqueId val="{00000001-3C79-4CBA-88E2-6CB6F9891FC3}"/>
            </c:ext>
          </c:extLst>
        </c:ser>
        <c:ser>
          <c:idx val="2"/>
          <c:order val="2"/>
          <c:tx>
            <c:strRef>
              <c:f>'SpoAbz Historie'!$A$4</c:f>
              <c:strCache>
                <c:ptCount val="1"/>
                <c:pt idx="0">
                  <c:v>Gesamt</c:v>
                </c:pt>
              </c:strCache>
            </c:strRef>
          </c:tx>
          <c:spPr>
            <a:solidFill>
              <a:srgbClr val="9BBB59"/>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'SpoAbz Historie'!$B$1:$J$1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'SpoAbz Historie'!$B$4:$J$4</c:f>
              <c:numCache>
                <c:formatCode>General</c:formatCode>
                <c:ptCount val="9"/>
                <c:pt idx="0">
                  <c:v>2368</c:v>
                </c:pt>
                <c:pt idx="1">
                  <c:v>2188</c:v>
                </c:pt>
                <c:pt idx="2">
                  <c:v>2254</c:v>
                </c:pt>
                <c:pt idx="3">
                  <c:v>2096</c:v>
                </c:pt>
                <c:pt idx="4">
                  <c:v>2225</c:v>
                </c:pt>
                <c:pt idx="5">
                  <c:v>2128</c:v>
                </c:pt>
                <c:pt idx="6">
                  <c:v>1381</c:v>
                </c:pt>
                <c:pt idx="7">
                  <c:v>1489</c:v>
                </c:pt>
                <c:pt idx="8">
                  <c:v>1965</c:v>
                </c:pt>
              </c:numCache>
            </c:numRef>
          </c:val>
          <c:extLst>
            <c:ext xmlns:c16="http://schemas.microsoft.com/office/drawing/2014/chart" uri="{C3380CC4-5D6E-409C-BE32-E72D297353CC}">
              <c16:uniqueId val="{00000002-3C79-4CBA-88E2-6CB6F9891FC3}"/>
            </c:ext>
          </c:extLst>
        </c:ser>
        <c:dLbls>
          <c:showLegendKey val="0"/>
          <c:showVal val="0"/>
          <c:showCatName val="0"/>
          <c:showSerName val="0"/>
          <c:showPercent val="0"/>
          <c:showBubbleSize val="0"/>
        </c:dLbls>
        <c:gapWidth val="219"/>
        <c:overlap val="-27"/>
        <c:axId val="470917608"/>
        <c:axId val="1"/>
      </c:barChart>
      <c:catAx>
        <c:axId val="47091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de-D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de-DE"/>
          </a:p>
        </c:txPr>
        <c:crossAx val="470917608"/>
        <c:crosses val="autoZero"/>
        <c:crossBetween val="between"/>
      </c:valAx>
      <c:spPr>
        <a:noFill/>
        <a:ln w="25400">
          <a:noFill/>
        </a:ln>
      </c:spPr>
    </c:plotArea>
    <c:legend>
      <c:legendPos val="b"/>
      <c:overlay val="0"/>
      <c:spPr>
        <a:noFill/>
        <a:ln w="25400">
          <a:noFill/>
        </a:ln>
      </c:spPr>
      <c:txPr>
        <a:bodyPr/>
        <a:lstStyle/>
        <a:p>
          <a:pPr>
            <a:defRPr sz="1010" b="0" i="0" u="none" strike="noStrike" baseline="0">
              <a:solidFill>
                <a:srgbClr val="333333"/>
              </a:solidFill>
              <a:latin typeface="Calibri"/>
              <a:ea typeface="Calibri"/>
              <a:cs typeface="Calibri"/>
            </a:defRPr>
          </a:pPr>
          <a:endParaRPr lang="de-DE"/>
        </a:p>
      </c:txPr>
    </c:legend>
    <c:plotVisOnly val="1"/>
    <c:dispBlanksAs val="gap"/>
    <c:showDLblsOverMax val="0"/>
  </c:chart>
  <c:spPr>
    <a:solidFill>
      <a:schemeClr val="bg1"/>
    </a:solidFill>
    <a:ln w="12700" cap="flat" cmpd="sng" algn="ctr">
      <a:solidFill>
        <a:schemeClr val="accent1">
          <a:lumMod val="60000"/>
          <a:lumOff val="40000"/>
        </a:schemeClr>
      </a:solidFill>
      <a:round/>
    </a:ln>
    <a:effectLst/>
  </c:spPr>
  <c:txPr>
    <a:bodyPr/>
    <a:lstStyle/>
    <a:p>
      <a:pPr>
        <a:defRPr sz="1000" b="0" i="0" u="none" strike="noStrike" baseline="0">
          <a:solidFill>
            <a:srgbClr val="000000"/>
          </a:solidFill>
          <a:latin typeface="Calibri"/>
          <a:ea typeface="Calibri"/>
          <a:cs typeface="Calibri"/>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de-DE"/>
              <a:t>Sportabzeichen Vereine im Zeitverlauf </a:t>
            </a: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rgbClr val="4F81BD"/>
            </a:solidFill>
            <a:ln w="25400">
              <a:noFill/>
            </a:ln>
          </c:spPr>
          <c:invertIfNegative val="0"/>
          <c:dLbls>
            <c:dLbl>
              <c:idx val="3"/>
              <c:layout>
                <c:manualLayout>
                  <c:x val="8.333333333333335E-3"/>
                  <c:y val="0"/>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C-4FCF-BFF4-B9D08BA595A0}"/>
                </c:ext>
              </c:extLst>
            </c:dLbl>
            <c:dLbl>
              <c:idx val="4"/>
              <c:layout>
                <c:manualLayout>
                  <c:x val="2.7777777777777796E-3"/>
                  <c:y val="0"/>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C-4FCF-BFF4-B9D08BA595A0}"/>
                </c:ext>
              </c:extLst>
            </c:dLbl>
            <c:dLbl>
              <c:idx val="5"/>
              <c:layout>
                <c:manualLayout>
                  <c:x val="8.3333333333332343E-3"/>
                  <c:y val="0"/>
                </c:manualLayout>
              </c:layout>
              <c:spPr>
                <a:noFill/>
                <a:ln w="25400">
                  <a:noFill/>
                </a:ln>
              </c:spPr>
              <c:txPr>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EC-4FCF-BFF4-B9D08BA595A0}"/>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'DSA Vereine im Zeitverlauf'!$A$1:$H$1</c:f>
              <c:numCache>
                <c:formatCode>General</c:formatCode>
                <c:ptCount val="8"/>
                <c:pt idx="0">
                  <c:v>2015</c:v>
                </c:pt>
                <c:pt idx="1">
                  <c:v>2016</c:v>
                </c:pt>
                <c:pt idx="2">
                  <c:v>2017</c:v>
                </c:pt>
                <c:pt idx="3">
                  <c:v>2018</c:v>
                </c:pt>
                <c:pt idx="4">
                  <c:v>2019</c:v>
                </c:pt>
                <c:pt idx="5">
                  <c:v>2020</c:v>
                </c:pt>
                <c:pt idx="6">
                  <c:v>2021</c:v>
                </c:pt>
                <c:pt idx="7">
                  <c:v>2022</c:v>
                </c:pt>
              </c:numCache>
            </c:numRef>
          </c:cat>
          <c:val>
            <c:numRef>
              <c:f>'DSA Vereine im Zeitverlauf'!$A$2:$H$2</c:f>
              <c:numCache>
                <c:formatCode>General</c:formatCode>
                <c:ptCount val="8"/>
                <c:pt idx="0">
                  <c:v>1011</c:v>
                </c:pt>
                <c:pt idx="1">
                  <c:v>993</c:v>
                </c:pt>
                <c:pt idx="2">
                  <c:v>1036</c:v>
                </c:pt>
                <c:pt idx="3">
                  <c:v>980</c:v>
                </c:pt>
                <c:pt idx="4">
                  <c:v>929</c:v>
                </c:pt>
                <c:pt idx="5">
                  <c:v>808</c:v>
                </c:pt>
                <c:pt idx="6">
                  <c:v>685</c:v>
                </c:pt>
                <c:pt idx="7">
                  <c:v>641</c:v>
                </c:pt>
              </c:numCache>
            </c:numRef>
          </c:val>
          <c:extLst>
            <c:ext xmlns:c16="http://schemas.microsoft.com/office/drawing/2014/chart" uri="{C3380CC4-5D6E-409C-BE32-E72D297353CC}">
              <c16:uniqueId val="{00000003-3AEC-4FCF-BFF4-B9D08BA595A0}"/>
            </c:ext>
          </c:extLst>
        </c:ser>
        <c:dLbls>
          <c:showLegendKey val="0"/>
          <c:showVal val="0"/>
          <c:showCatName val="0"/>
          <c:showSerName val="0"/>
          <c:showPercent val="0"/>
          <c:showBubbleSize val="0"/>
        </c:dLbls>
        <c:gapWidth val="150"/>
        <c:shape val="box"/>
        <c:axId val="347817168"/>
        <c:axId val="1"/>
        <c:axId val="0"/>
      </c:bar3DChart>
      <c:catAx>
        <c:axId val="347817168"/>
        <c:scaling>
          <c:orientation val="minMax"/>
        </c:scaling>
        <c:delete val="0"/>
        <c:axPos val="b"/>
        <c:numFmt formatCode="General" sourceLinked="1"/>
        <c:majorTickMark val="none"/>
        <c:minorTickMark val="none"/>
        <c:tickLblPos val="nextTo"/>
        <c:spPr>
          <a:ln w="9525">
            <a:noFill/>
          </a:ln>
        </c:spPr>
        <c:txPr>
          <a:bodyPr rot="0" vert="horz"/>
          <a:lstStyle/>
          <a:p>
            <a:pPr>
              <a:defRPr sz="900" b="1" i="0" u="none" strike="noStrike" baseline="0">
                <a:solidFill>
                  <a:srgbClr val="333333"/>
                </a:solidFill>
                <a:latin typeface="Calibri"/>
                <a:ea typeface="Calibri"/>
                <a:cs typeface="Calibri"/>
              </a:defRPr>
            </a:pPr>
            <a:endParaRPr lang="de-D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de-DE"/>
          </a:p>
        </c:txPr>
        <c:crossAx val="347817168"/>
        <c:crosses val="autoZero"/>
        <c:crossBetween val="between"/>
      </c:valAx>
      <c:spPr>
        <a:noFill/>
        <a:ln w="25400">
          <a:noFill/>
        </a:ln>
      </c:spPr>
    </c:plotArea>
    <c:plotVisOnly val="1"/>
    <c:dispBlanksAs val="gap"/>
    <c:showDLblsOverMax val="0"/>
  </c:chart>
  <c:spPr>
    <a:solidFill>
      <a:schemeClr val="bg1"/>
    </a:solidFill>
    <a:ln w="15875" cap="flat" cmpd="sng" algn="ctr">
      <a:solidFill>
        <a:schemeClr val="accent1">
          <a:lumMod val="60000"/>
          <a:lumOff val="40000"/>
        </a:schemeClr>
      </a:solidFill>
      <a:round/>
    </a:ln>
    <a:effectLst/>
  </c:spPr>
  <c:txPr>
    <a:bodyPr/>
    <a:lstStyle/>
    <a:p>
      <a:pPr>
        <a:defRPr sz="1000" b="0" i="0" u="none" strike="noStrike" baseline="0">
          <a:solidFill>
            <a:srgbClr val="000000"/>
          </a:solidFill>
          <a:latin typeface="Calibri"/>
          <a:ea typeface="Calibri"/>
          <a:cs typeface="Calibri"/>
        </a:defRPr>
      </a:pPr>
      <a:endParaRPr lang="de-DE"/>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7.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Grafik 2">
          <a:extLst xmlns:a="http://schemas.openxmlformats.org/drawingml/2006/main">
            <a:ext uri="{FF2B5EF4-FFF2-40B4-BE49-F238E27FC236}">
              <a16:creationId xmlns:a16="http://schemas.microsoft.com/office/drawing/2014/main" id="{A535BC07-33BF-3FF5-5217-8E80A47C0D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9050000" cy="142875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60" cy="498056"/>
          </a:xfrm>
          <a:prstGeom prst="rect">
            <a:avLst/>
          </a:prstGeom>
        </p:spPr>
        <p:txBody>
          <a:bodyPr vert="horz" lIns="95563" tIns="47781" rIns="95563" bIns="47781" rtlCol="0"/>
          <a:lstStyle>
            <a:lvl1pPr algn="l">
              <a:defRPr sz="1300"/>
            </a:lvl1pPr>
          </a:lstStyle>
          <a:p>
            <a:endParaRPr lang="de-DE" dirty="0"/>
          </a:p>
        </p:txBody>
      </p:sp>
      <p:sp>
        <p:nvSpPr>
          <p:cNvPr id="3" name="Datumsplatzhalter 2"/>
          <p:cNvSpPr>
            <a:spLocks noGrp="1"/>
          </p:cNvSpPr>
          <p:nvPr>
            <p:ph type="dt" sz="quarter" idx="1"/>
          </p:nvPr>
        </p:nvSpPr>
        <p:spPr>
          <a:xfrm>
            <a:off x="3850443" y="0"/>
            <a:ext cx="2945660" cy="498056"/>
          </a:xfrm>
          <a:prstGeom prst="rect">
            <a:avLst/>
          </a:prstGeom>
        </p:spPr>
        <p:txBody>
          <a:bodyPr vert="horz" lIns="95563" tIns="47781" rIns="95563" bIns="47781" rtlCol="0"/>
          <a:lstStyle>
            <a:lvl1pPr algn="r">
              <a:defRPr sz="1300"/>
            </a:lvl1pPr>
          </a:lstStyle>
          <a:p>
            <a:fld id="{1A9BCE0C-CD74-4A59-802C-6D2F8C15331A}" type="datetimeFigureOut">
              <a:rPr lang="de-DE" smtClean="0"/>
              <a:t>16.03.2023</a:t>
            </a:fld>
            <a:endParaRPr lang="de-DE" dirty="0"/>
          </a:p>
        </p:txBody>
      </p:sp>
      <p:sp>
        <p:nvSpPr>
          <p:cNvPr id="4" name="Fußzeilenplatzhalter 3"/>
          <p:cNvSpPr>
            <a:spLocks noGrp="1"/>
          </p:cNvSpPr>
          <p:nvPr>
            <p:ph type="ftr" sz="quarter" idx="2"/>
          </p:nvPr>
        </p:nvSpPr>
        <p:spPr>
          <a:xfrm>
            <a:off x="0" y="9428584"/>
            <a:ext cx="2945660" cy="498055"/>
          </a:xfrm>
          <a:prstGeom prst="rect">
            <a:avLst/>
          </a:prstGeom>
        </p:spPr>
        <p:txBody>
          <a:bodyPr vert="horz" lIns="95563" tIns="47781" rIns="95563" bIns="47781" rtlCol="0" anchor="b"/>
          <a:lstStyle>
            <a:lvl1pPr algn="l">
              <a:defRPr sz="1300"/>
            </a:lvl1pPr>
          </a:lstStyle>
          <a:p>
            <a:endParaRPr lang="de-DE" dirty="0"/>
          </a:p>
        </p:txBody>
      </p:sp>
      <p:sp>
        <p:nvSpPr>
          <p:cNvPr id="5" name="Foliennummernplatzhalter 4"/>
          <p:cNvSpPr>
            <a:spLocks noGrp="1"/>
          </p:cNvSpPr>
          <p:nvPr>
            <p:ph type="sldNum" sz="quarter" idx="3"/>
          </p:nvPr>
        </p:nvSpPr>
        <p:spPr>
          <a:xfrm>
            <a:off x="3850443" y="9428584"/>
            <a:ext cx="2945660" cy="498055"/>
          </a:xfrm>
          <a:prstGeom prst="rect">
            <a:avLst/>
          </a:prstGeom>
        </p:spPr>
        <p:txBody>
          <a:bodyPr vert="horz" lIns="95563" tIns="47781" rIns="95563" bIns="47781" rtlCol="0" anchor="b"/>
          <a:lstStyle>
            <a:lvl1pPr algn="r">
              <a:defRPr sz="1300"/>
            </a:lvl1pPr>
          </a:lstStyle>
          <a:p>
            <a:fld id="{7798501B-77B5-4365-9881-C6E19A3C1E42}" type="slidenum">
              <a:rPr lang="de-DE" smtClean="0"/>
              <a:t>‹Nr.›</a:t>
            </a:fld>
            <a:endParaRPr lang="de-DE"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4"/>
          <p:cNvSpPr>
            <a:spLocks noGrp="1"/>
          </p:cNvSpPr>
          <p:nvPr>
            <p:ph type="hdr" sz="quarter"/>
          </p:nvPr>
        </p:nvSpPr>
        <p:spPr>
          <a:xfrm>
            <a:off x="0" y="0"/>
            <a:ext cx="2945660" cy="498056"/>
          </a:xfrm>
          <a:prstGeom prst="rect">
            <a:avLst/>
          </a:prstGeom>
        </p:spPr>
        <p:txBody>
          <a:bodyPr vert="horz" lIns="95563" tIns="47781" rIns="95563" bIns="47781" rtlCol="0"/>
          <a:lstStyle>
            <a:lvl1pPr algn="l">
              <a:defRPr sz="1300"/>
            </a:lvl1pPr>
          </a:lstStyle>
          <a:p>
            <a:endParaRPr lang="de-DE" dirty="0"/>
          </a:p>
        </p:txBody>
      </p:sp>
      <p:sp>
        <p:nvSpPr>
          <p:cNvPr id="3" name="Datumsplatzhalter 2"/>
          <p:cNvSpPr>
            <a:spLocks noGrp="1"/>
          </p:cNvSpPr>
          <p:nvPr>
            <p:ph type="dt" idx="1"/>
          </p:nvPr>
        </p:nvSpPr>
        <p:spPr>
          <a:xfrm>
            <a:off x="3850443" y="0"/>
            <a:ext cx="2945660" cy="498056"/>
          </a:xfrm>
          <a:prstGeom prst="rect">
            <a:avLst/>
          </a:prstGeom>
        </p:spPr>
        <p:txBody>
          <a:bodyPr vert="horz" lIns="95563" tIns="47781" rIns="95563" bIns="47781" rtlCol="0"/>
          <a:lstStyle>
            <a:lvl1pPr algn="r">
              <a:defRPr sz="1300"/>
            </a:lvl1pPr>
          </a:lstStyle>
          <a:p>
            <a:fld id="{F04FDEA8-CBB8-46CC-9562-028963DBC55A}" type="datetimeFigureOut">
              <a:rPr lang="de-DE" smtClean="0"/>
              <a:t>16.03.2023</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3" tIns="47781" rIns="95563" bIns="47781" rtlCol="0" anchor="ctr"/>
          <a:lstStyle/>
          <a:p>
            <a:endParaRPr lang="de-DE" dirty="0"/>
          </a:p>
        </p:txBody>
      </p:sp>
      <p:sp>
        <p:nvSpPr>
          <p:cNvPr id="5" name="Kopfzeilenplatzhalter 4"/>
          <p:cNvSpPr>
            <a:spLocks noGrp="1"/>
          </p:cNvSpPr>
          <p:nvPr>
            <p:ph type="body" sz="quarter" idx="3"/>
          </p:nvPr>
        </p:nvSpPr>
        <p:spPr>
          <a:xfrm>
            <a:off x="679768" y="4777194"/>
            <a:ext cx="5438140" cy="3908614"/>
          </a:xfrm>
          <a:prstGeom prst="rect">
            <a:avLst/>
          </a:prstGeom>
        </p:spPr>
        <p:txBody>
          <a:bodyPr vert="horz" lIns="95563" tIns="47781" rIns="95563" bIns="47781"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60" cy="498055"/>
          </a:xfrm>
          <a:prstGeom prst="rect">
            <a:avLst/>
          </a:prstGeom>
        </p:spPr>
        <p:txBody>
          <a:bodyPr vert="horz" lIns="95563" tIns="47781" rIns="95563" bIns="47781" rtlCol="0" anchor="b"/>
          <a:lstStyle>
            <a:lvl1pPr algn="l">
              <a:defRPr sz="1300"/>
            </a:lvl1pPr>
          </a:lstStyle>
          <a:p>
            <a:endParaRPr lang="de-DE" dirty="0"/>
          </a:p>
        </p:txBody>
      </p:sp>
      <p:sp>
        <p:nvSpPr>
          <p:cNvPr id="7" name="Foliennummernplatzhalter 6"/>
          <p:cNvSpPr>
            <a:spLocks noGrp="1"/>
          </p:cNvSpPr>
          <p:nvPr>
            <p:ph type="sldNum" sz="quarter" idx="5"/>
          </p:nvPr>
        </p:nvSpPr>
        <p:spPr>
          <a:xfrm>
            <a:off x="3850443" y="9428584"/>
            <a:ext cx="2945660" cy="498055"/>
          </a:xfrm>
          <a:prstGeom prst="rect">
            <a:avLst/>
          </a:prstGeom>
        </p:spPr>
        <p:txBody>
          <a:bodyPr vert="horz" lIns="95563" tIns="47781" rIns="95563" bIns="47781" rtlCol="0" anchor="b"/>
          <a:lstStyle>
            <a:lvl1pPr algn="r">
              <a:defRPr sz="1300"/>
            </a:lvl1pPr>
          </a:lstStyle>
          <a:p>
            <a:fld id="{FC8BD8E7-1312-41F3-99C4-6DA5AF891969}" type="slidenum">
              <a:rPr lang="de-DE" smtClean="0"/>
              <a:t>‹Nr.›</a:t>
            </a:fld>
            <a:endParaRPr lang="de-DE"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1</a:t>
            </a:fld>
            <a:endParaRPr lang="de-DE" dirty="0"/>
          </a:p>
        </p:txBody>
      </p:sp>
    </p:spTree>
    <p:extLst>
      <p:ext uri="{BB962C8B-B14F-4D97-AF65-F5344CB8AC3E}">
        <p14:creationId xmlns:p14="http://schemas.microsoft.com/office/powerpoint/2010/main" val="267104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p>
        </p:txBody>
      </p:sp>
      <p:sp>
        <p:nvSpPr>
          <p:cNvPr id="4" name="Foliennummernplatzhalter 3"/>
          <p:cNvSpPr>
            <a:spLocks noGrp="1"/>
          </p:cNvSpPr>
          <p:nvPr>
            <p:ph type="sldNum" sz="quarter" idx="10"/>
          </p:nvPr>
        </p:nvSpPr>
        <p:spPr/>
        <p:txBody>
          <a:bodyPr/>
          <a:lstStyle/>
          <a:p>
            <a:fld id="{FC8BD8E7-1312-41F3-99C4-6DA5AF891969}" type="slidenum">
              <a:rPr lang="de-DE" smtClean="0"/>
              <a:t>15</a:t>
            </a:fld>
            <a:endParaRPr lang="de-DE" dirty="0"/>
          </a:p>
        </p:txBody>
      </p:sp>
    </p:spTree>
    <p:extLst>
      <p:ext uri="{BB962C8B-B14F-4D97-AF65-F5344CB8AC3E}">
        <p14:creationId xmlns:p14="http://schemas.microsoft.com/office/powerpoint/2010/main" val="137315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300" dirty="0"/>
          </a:p>
        </p:txBody>
      </p:sp>
      <p:sp>
        <p:nvSpPr>
          <p:cNvPr id="4" name="Foliennummernplatzhalter 3"/>
          <p:cNvSpPr>
            <a:spLocks noGrp="1"/>
          </p:cNvSpPr>
          <p:nvPr>
            <p:ph type="sldNum" sz="quarter" idx="10"/>
          </p:nvPr>
        </p:nvSpPr>
        <p:spPr/>
        <p:txBody>
          <a:bodyPr/>
          <a:lstStyle/>
          <a:p>
            <a:fld id="{FC8BD8E7-1312-41F3-99C4-6DA5AF891969}" type="slidenum">
              <a:rPr lang="de-DE" smtClean="0"/>
              <a:t>16</a:t>
            </a:fld>
            <a:endParaRPr lang="de-DE" dirty="0"/>
          </a:p>
        </p:txBody>
      </p:sp>
    </p:spTree>
    <p:extLst>
      <p:ext uri="{BB962C8B-B14F-4D97-AF65-F5344CB8AC3E}">
        <p14:creationId xmlns:p14="http://schemas.microsoft.com/office/powerpoint/2010/main" val="329931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p>
        </p:txBody>
      </p:sp>
      <p:sp>
        <p:nvSpPr>
          <p:cNvPr id="4" name="Foliennummernplatzhalter 3"/>
          <p:cNvSpPr>
            <a:spLocks noGrp="1"/>
          </p:cNvSpPr>
          <p:nvPr>
            <p:ph type="sldNum" sz="quarter" idx="10"/>
          </p:nvPr>
        </p:nvSpPr>
        <p:spPr/>
        <p:txBody>
          <a:bodyPr/>
          <a:lstStyle/>
          <a:p>
            <a:fld id="{FC8BD8E7-1312-41F3-99C4-6DA5AF891969}" type="slidenum">
              <a:rPr lang="de-DE" smtClean="0"/>
              <a:t>17</a:t>
            </a:fld>
            <a:endParaRPr lang="de-DE" dirty="0"/>
          </a:p>
        </p:txBody>
      </p:sp>
    </p:spTree>
    <p:extLst>
      <p:ext uri="{BB962C8B-B14F-4D97-AF65-F5344CB8AC3E}">
        <p14:creationId xmlns:p14="http://schemas.microsoft.com/office/powerpoint/2010/main" val="410220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p>
        </p:txBody>
      </p:sp>
      <p:sp>
        <p:nvSpPr>
          <p:cNvPr id="4" name="Foliennummernplatzhalter 3"/>
          <p:cNvSpPr>
            <a:spLocks noGrp="1"/>
          </p:cNvSpPr>
          <p:nvPr>
            <p:ph type="sldNum" sz="quarter" idx="10"/>
          </p:nvPr>
        </p:nvSpPr>
        <p:spPr/>
        <p:txBody>
          <a:bodyPr/>
          <a:lstStyle/>
          <a:p>
            <a:fld id="{FC8BD8E7-1312-41F3-99C4-6DA5AF891969}" type="slidenum">
              <a:rPr lang="de-DE" smtClean="0"/>
              <a:t>19</a:t>
            </a:fld>
            <a:endParaRPr lang="de-DE" dirty="0"/>
          </a:p>
        </p:txBody>
      </p:sp>
    </p:spTree>
    <p:extLst>
      <p:ext uri="{BB962C8B-B14F-4D97-AF65-F5344CB8AC3E}">
        <p14:creationId xmlns:p14="http://schemas.microsoft.com/office/powerpoint/2010/main" val="133861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21</a:t>
            </a:fld>
            <a:endParaRPr lang="de-DE" dirty="0"/>
          </a:p>
        </p:txBody>
      </p:sp>
    </p:spTree>
    <p:extLst>
      <p:ext uri="{BB962C8B-B14F-4D97-AF65-F5344CB8AC3E}">
        <p14:creationId xmlns:p14="http://schemas.microsoft.com/office/powerpoint/2010/main" val="108128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22</a:t>
            </a:fld>
            <a:endParaRPr lang="de-DE" dirty="0"/>
          </a:p>
        </p:txBody>
      </p:sp>
    </p:spTree>
    <p:extLst>
      <p:ext uri="{BB962C8B-B14F-4D97-AF65-F5344CB8AC3E}">
        <p14:creationId xmlns:p14="http://schemas.microsoft.com/office/powerpoint/2010/main" val="4039299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26</a:t>
            </a:fld>
            <a:endParaRPr lang="de-DE" dirty="0"/>
          </a:p>
        </p:txBody>
      </p:sp>
    </p:spTree>
    <p:extLst>
      <p:ext uri="{BB962C8B-B14F-4D97-AF65-F5344CB8AC3E}">
        <p14:creationId xmlns:p14="http://schemas.microsoft.com/office/powerpoint/2010/main" val="394021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28</a:t>
            </a:fld>
            <a:endParaRPr lang="de-DE" dirty="0"/>
          </a:p>
        </p:txBody>
      </p:sp>
    </p:spTree>
    <p:extLst>
      <p:ext uri="{BB962C8B-B14F-4D97-AF65-F5344CB8AC3E}">
        <p14:creationId xmlns:p14="http://schemas.microsoft.com/office/powerpoint/2010/main" val="66753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31</a:t>
            </a:fld>
            <a:endParaRPr lang="de-DE" dirty="0"/>
          </a:p>
        </p:txBody>
      </p:sp>
    </p:spTree>
    <p:extLst>
      <p:ext uri="{BB962C8B-B14F-4D97-AF65-F5344CB8AC3E}">
        <p14:creationId xmlns:p14="http://schemas.microsoft.com/office/powerpoint/2010/main" val="24355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32</a:t>
            </a:fld>
            <a:endParaRPr lang="de-DE" dirty="0"/>
          </a:p>
        </p:txBody>
      </p:sp>
    </p:spTree>
    <p:extLst>
      <p:ext uri="{BB962C8B-B14F-4D97-AF65-F5344CB8AC3E}">
        <p14:creationId xmlns:p14="http://schemas.microsoft.com/office/powerpoint/2010/main" val="236072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a:t>
            </a:fld>
            <a:endParaRPr lang="de-DE" dirty="0"/>
          </a:p>
        </p:txBody>
      </p:sp>
    </p:spTree>
    <p:extLst>
      <p:ext uri="{BB962C8B-B14F-4D97-AF65-F5344CB8AC3E}">
        <p14:creationId xmlns:p14="http://schemas.microsoft.com/office/powerpoint/2010/main" val="27091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33</a:t>
            </a:fld>
            <a:endParaRPr lang="de-DE" dirty="0"/>
          </a:p>
        </p:txBody>
      </p:sp>
    </p:spTree>
    <p:extLst>
      <p:ext uri="{BB962C8B-B14F-4D97-AF65-F5344CB8AC3E}">
        <p14:creationId xmlns:p14="http://schemas.microsoft.com/office/powerpoint/2010/main" val="220338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41</a:t>
            </a:fld>
            <a:endParaRPr lang="de-DE" dirty="0"/>
          </a:p>
        </p:txBody>
      </p:sp>
    </p:spTree>
    <p:extLst>
      <p:ext uri="{BB962C8B-B14F-4D97-AF65-F5344CB8AC3E}">
        <p14:creationId xmlns:p14="http://schemas.microsoft.com/office/powerpoint/2010/main" val="230939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43</a:t>
            </a:fld>
            <a:endParaRPr lang="de-DE" dirty="0"/>
          </a:p>
        </p:txBody>
      </p:sp>
    </p:spTree>
    <p:extLst>
      <p:ext uri="{BB962C8B-B14F-4D97-AF65-F5344CB8AC3E}">
        <p14:creationId xmlns:p14="http://schemas.microsoft.com/office/powerpoint/2010/main" val="410842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a:t>
            </a:fld>
            <a:endParaRPr lang="de-DE" dirty="0"/>
          </a:p>
        </p:txBody>
      </p:sp>
    </p:spTree>
    <p:extLst>
      <p:ext uri="{BB962C8B-B14F-4D97-AF65-F5344CB8AC3E}">
        <p14:creationId xmlns:p14="http://schemas.microsoft.com/office/powerpoint/2010/main" val="27091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4</a:t>
            </a:fld>
            <a:endParaRPr lang="de-DE" dirty="0"/>
          </a:p>
        </p:txBody>
      </p:sp>
    </p:spTree>
    <p:extLst>
      <p:ext uri="{BB962C8B-B14F-4D97-AF65-F5344CB8AC3E}">
        <p14:creationId xmlns:p14="http://schemas.microsoft.com/office/powerpoint/2010/main" val="214645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6</a:t>
            </a:fld>
            <a:endParaRPr lang="de-DE" dirty="0"/>
          </a:p>
        </p:txBody>
      </p:sp>
    </p:spTree>
    <p:extLst>
      <p:ext uri="{BB962C8B-B14F-4D97-AF65-F5344CB8AC3E}">
        <p14:creationId xmlns:p14="http://schemas.microsoft.com/office/powerpoint/2010/main" val="107607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7</a:t>
            </a:fld>
            <a:endParaRPr lang="de-DE" dirty="0"/>
          </a:p>
        </p:txBody>
      </p:sp>
    </p:spTree>
    <p:extLst>
      <p:ext uri="{BB962C8B-B14F-4D97-AF65-F5344CB8AC3E}">
        <p14:creationId xmlns:p14="http://schemas.microsoft.com/office/powerpoint/2010/main" val="34955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p>
        </p:txBody>
      </p:sp>
      <p:sp>
        <p:nvSpPr>
          <p:cNvPr id="4" name="Foliennummernplatzhalter 3"/>
          <p:cNvSpPr>
            <a:spLocks noGrp="1"/>
          </p:cNvSpPr>
          <p:nvPr>
            <p:ph type="sldNum" sz="quarter" idx="10"/>
          </p:nvPr>
        </p:nvSpPr>
        <p:spPr/>
        <p:txBody>
          <a:bodyPr/>
          <a:lstStyle/>
          <a:p>
            <a:fld id="{FC8BD8E7-1312-41F3-99C4-6DA5AF891969}" type="slidenum">
              <a:rPr lang="de-DE" smtClean="0"/>
              <a:t>9</a:t>
            </a:fld>
            <a:endParaRPr lang="de-DE" dirty="0"/>
          </a:p>
        </p:txBody>
      </p:sp>
    </p:spTree>
    <p:extLst>
      <p:ext uri="{BB962C8B-B14F-4D97-AF65-F5344CB8AC3E}">
        <p14:creationId xmlns:p14="http://schemas.microsoft.com/office/powerpoint/2010/main" val="115675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12</a:t>
            </a:fld>
            <a:endParaRPr lang="de-DE" dirty="0"/>
          </a:p>
        </p:txBody>
      </p:sp>
    </p:spTree>
    <p:extLst>
      <p:ext uri="{BB962C8B-B14F-4D97-AF65-F5344CB8AC3E}">
        <p14:creationId xmlns:p14="http://schemas.microsoft.com/office/powerpoint/2010/main" val="157039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300" dirty="0"/>
          </a:p>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13</a:t>
            </a:fld>
            <a:endParaRPr lang="de-DE" dirty="0"/>
          </a:p>
        </p:txBody>
      </p:sp>
    </p:spTree>
    <p:extLst>
      <p:ext uri="{BB962C8B-B14F-4D97-AF65-F5344CB8AC3E}">
        <p14:creationId xmlns:p14="http://schemas.microsoft.com/office/powerpoint/2010/main" val="191243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Rechtec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sp>
        <p:nvSpPr>
          <p:cNvPr id="8" name="Rechteck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platzhalt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2" name="Titel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de-DE"/>
              <a:t>Titelmasterformat durch Klicken bearbeiten</a:t>
            </a:r>
            <a:endParaRPr lang="de-DE" dirty="0"/>
          </a:p>
        </p:txBody>
      </p:sp>
      <p:sp>
        <p:nvSpPr>
          <p:cNvPr id="6" name="Bildplatzhalt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457200"/>
            <a:ext cx="1943100" cy="571976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1524000" y="457200"/>
            <a:ext cx="7048500" cy="571976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ern">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9" name="Bildplatzhalt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13" name="Bildplatzhalt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14" name="Bildplatzhalt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bg>
      <p:bgPr>
        <a:solidFill>
          <a:schemeClr val="accent1"/>
        </a:solidFill>
        <a:effectLst/>
      </p:bgPr>
    </p:bg>
    <p:spTree>
      <p:nvGrpSpPr>
        <p:cNvPr id="1" name=""/>
        <p:cNvGrpSpPr/>
        <p:nvPr/>
      </p:nvGrpSpPr>
      <p:grpSpPr>
        <a:xfrm>
          <a:off x="0" y="0"/>
          <a:ext cx="0" cy="0"/>
          <a:chOff x="0" y="0"/>
          <a:chExt cx="0" cy="0"/>
        </a:xfrm>
      </p:grpSpPr>
      <p:sp>
        <p:nvSpPr>
          <p:cNvPr id="7" name="Rechtec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Textplatzhalt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151812" y="1714498"/>
            <a:ext cx="3506788" cy="2880360"/>
          </a:xfrm>
        </p:spPr>
        <p:txBody>
          <a:bodyPr anchor="b">
            <a:normAutofit/>
          </a:bodyPr>
          <a:lstStyle>
            <a:lvl1pPr>
              <a:defRPr sz="3000"/>
            </a:lvl1pPr>
          </a:lstStyle>
          <a:p>
            <a:r>
              <a:rPr lang="de-DE"/>
              <a:t>Titelmasterformat durch Klicken bearbeiten</a:t>
            </a:r>
            <a:endParaRPr lang="de-DE" dirty="0"/>
          </a:p>
        </p:txBody>
      </p:sp>
      <p:sp>
        <p:nvSpPr>
          <p:cNvPr id="3" name="Inhaltsplatzhalt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endParaRPr lang="de-DE" dirty="0"/>
          </a:p>
        </p:txBody>
      </p:sp>
      <p:sp>
        <p:nvSpPr>
          <p:cNvPr id="5" name="Fußzeilenplatzhalt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de-DE" dirty="0"/>
          </a:p>
        </p:txBody>
      </p:sp>
      <p:sp>
        <p:nvSpPr>
          <p:cNvPr id="6" name="Foliennummernplatzhalt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de-DE" smtClean="0"/>
              <a:pPr/>
              <a:t>‹Nr.›</a:t>
            </a:fld>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1.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54070" y="4984263"/>
            <a:ext cx="5282850" cy="1483649"/>
          </a:xfrm>
        </p:spPr>
        <p:txBody>
          <a:bodyPr>
            <a:normAutofit lnSpcReduction="10000"/>
          </a:bodyPr>
          <a:lstStyle/>
          <a:p>
            <a:r>
              <a:rPr lang="de-DE" sz="2600" b="1" cap="none" dirty="0"/>
              <a:t>Sportabzeichen Saison 2023</a:t>
            </a:r>
          </a:p>
          <a:p>
            <a:endParaRPr lang="de-DE" sz="2600" b="1" cap="none" dirty="0"/>
          </a:p>
          <a:p>
            <a:r>
              <a:rPr lang="de-DE" b="1" cap="none" dirty="0"/>
              <a:t>Herzlich Willkommen !</a:t>
            </a:r>
          </a:p>
          <a:p>
            <a:endParaRPr lang="de-DE" b="1" cap="none" dirty="0"/>
          </a:p>
          <a:p>
            <a:r>
              <a:rPr lang="de-DE" sz="1200" b="1" cap="none" dirty="0"/>
              <a:t>Info-Blatt für Obleute</a:t>
            </a:r>
          </a:p>
          <a:p>
            <a:endParaRPr lang="de-DE" b="1" cap="none" dirty="0"/>
          </a:p>
          <a:p>
            <a:endParaRPr lang="de-DE" b="1" cap="none" dirty="0"/>
          </a:p>
          <a:p>
            <a:endParaRPr lang="de-DE" b="1" cap="none" dirty="0"/>
          </a:p>
        </p:txBody>
      </p:sp>
      <p:pic>
        <p:nvPicPr>
          <p:cNvPr id="7" name="Bildplatzhalter 6" descr="Two people lifting weights" title="Sample Fitness Picture"/>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Bildplatzhalter 7" descr="Closeup of Granny Smith apple and tape measure" title="Sample Fitness Picture"/>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a:stretch/>
        </p:blipFill>
        <p:spPr>
          <a:xfrm>
            <a:off x="4084320" y="1"/>
            <a:ext cx="4023360" cy="4745736"/>
          </a:xfrm>
        </p:spPr>
      </p:pic>
      <p:pic>
        <p:nvPicPr>
          <p:cNvPr id="9" name="Bildplatzhalter 8" descr="Man and woman running on indoor track" title="Sample Fitness Pictur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a:stretch/>
        </p:blipFill>
        <p:spPr/>
      </p:pic>
      <p:pic>
        <p:nvPicPr>
          <p:cNvPr id="5" name="Grafik 4">
            <a:extLst>
              <a:ext uri="{FF2B5EF4-FFF2-40B4-BE49-F238E27FC236}">
                <a16:creationId xmlns:a16="http://schemas.microsoft.com/office/drawing/2014/main" id="{82FE7975-6B3C-465A-BCAA-2AA22BCBE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4743" y="5171838"/>
            <a:ext cx="2578100" cy="1121475"/>
          </a:xfrm>
          <a:prstGeom prst="rect">
            <a:avLst/>
          </a:prstGeom>
          <a:noFill/>
          <a:effectLst>
            <a:glow rad="698500">
              <a:schemeClr val="accent1">
                <a:satMod val="175000"/>
                <a:alpha val="45000"/>
              </a:schemeClr>
            </a:glow>
            <a:softEdge rad="12700"/>
          </a:effectLst>
          <a:scene3d>
            <a:camera prst="obliqueBottomRight"/>
            <a:lightRig rig="threePt" dir="t"/>
          </a:scene3d>
        </p:spPr>
      </p:pic>
      <p:pic>
        <p:nvPicPr>
          <p:cNvPr id="10" name="Grafik 9">
            <a:extLst>
              <a:ext uri="{FF2B5EF4-FFF2-40B4-BE49-F238E27FC236}">
                <a16:creationId xmlns:a16="http://schemas.microsoft.com/office/drawing/2014/main" id="{85B00AF8-01AC-4700-9884-52B056B76F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61" y="5171837"/>
            <a:ext cx="2578100" cy="1121475"/>
          </a:xfrm>
          <a:prstGeom prst="rect">
            <a:avLst/>
          </a:prstGeom>
          <a:noFill/>
          <a:effectLst>
            <a:glow rad="698500">
              <a:schemeClr val="accent1">
                <a:satMod val="175000"/>
                <a:alpha val="45000"/>
              </a:schemeClr>
            </a:glow>
            <a:softEdge rad="12700"/>
          </a:effectLst>
          <a:scene3d>
            <a:camera prst="obliqueBottomRight"/>
            <a:lightRig rig="threePt" dir="t"/>
          </a:scene3d>
        </p:spPr>
      </p:pic>
      <p:pic>
        <p:nvPicPr>
          <p:cNvPr id="4" name="Grafik 3" descr="Ein Bild, das Kuchen, ausgestaltet, Essen, haltend enthält.&#10;&#10;Automatisch generierte Beschreibung">
            <a:extLst>
              <a:ext uri="{FF2B5EF4-FFF2-40B4-BE49-F238E27FC236}">
                <a16:creationId xmlns:a16="http://schemas.microsoft.com/office/drawing/2014/main" id="{08EBA502-A79E-4531-B44E-438EFEF22D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06070" y="1182381"/>
            <a:ext cx="276000" cy="276964"/>
          </a:xfrm>
          <a:prstGeom prst="rect">
            <a:avLst/>
          </a:prstGeom>
        </p:spPr>
      </p:pic>
      <p:pic>
        <p:nvPicPr>
          <p:cNvPr id="11" name="Grafik 10" descr="Ein Bild, das Kuchen, ausgestaltet, Essen, haltend enthält.&#10;&#10;Automatisch generierte Beschreibung">
            <a:extLst>
              <a:ext uri="{FF2B5EF4-FFF2-40B4-BE49-F238E27FC236}">
                <a16:creationId xmlns:a16="http://schemas.microsoft.com/office/drawing/2014/main" id="{D2E34685-672B-4F49-B164-316F60CAC6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9159" y="5220933"/>
            <a:ext cx="276000" cy="276964"/>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C5E3D-2010-DE00-0352-E88B44992E57}"/>
              </a:ext>
            </a:extLst>
          </p:cNvPr>
          <p:cNvSpPr>
            <a:spLocks noGrp="1"/>
          </p:cNvSpPr>
          <p:nvPr>
            <p:ph type="title"/>
          </p:nvPr>
        </p:nvSpPr>
        <p:spPr/>
        <p:txBody>
          <a:bodyPr/>
          <a:lstStyle/>
          <a:p>
            <a:endParaRPr lang="de-DE"/>
          </a:p>
        </p:txBody>
      </p:sp>
      <p:sp>
        <p:nvSpPr>
          <p:cNvPr id="3" name="Foliennummernplatzhalter 2">
            <a:extLst>
              <a:ext uri="{FF2B5EF4-FFF2-40B4-BE49-F238E27FC236}">
                <a16:creationId xmlns:a16="http://schemas.microsoft.com/office/drawing/2014/main" id="{F24319C4-F74A-C5FF-4057-1A7A1AAAD258}"/>
              </a:ext>
            </a:extLst>
          </p:cNvPr>
          <p:cNvSpPr>
            <a:spLocks noGrp="1"/>
          </p:cNvSpPr>
          <p:nvPr>
            <p:ph type="sldNum" sz="quarter" idx="12"/>
          </p:nvPr>
        </p:nvSpPr>
        <p:spPr/>
        <p:txBody>
          <a:bodyPr/>
          <a:lstStyle/>
          <a:p>
            <a:fld id="{E31375A4-56A4-47D6-9801-1991572033F7}" type="slidenum">
              <a:rPr lang="de-DE" smtClean="0"/>
              <a:t>10</a:t>
            </a:fld>
            <a:endParaRPr lang="de-DE" dirty="0"/>
          </a:p>
        </p:txBody>
      </p:sp>
      <p:pic>
        <p:nvPicPr>
          <p:cNvPr id="5" name="Grafik 4">
            <a:extLst>
              <a:ext uri="{FF2B5EF4-FFF2-40B4-BE49-F238E27FC236}">
                <a16:creationId xmlns:a16="http://schemas.microsoft.com/office/drawing/2014/main" id="{B5C2B146-B80F-7277-7AA7-74830FF54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465" y="0"/>
            <a:ext cx="9165069" cy="6858000"/>
          </a:xfrm>
          <a:prstGeom prst="rect">
            <a:avLst/>
          </a:prstGeom>
        </p:spPr>
      </p:pic>
    </p:spTree>
    <p:extLst>
      <p:ext uri="{BB962C8B-B14F-4D97-AF65-F5344CB8AC3E}">
        <p14:creationId xmlns:p14="http://schemas.microsoft.com/office/powerpoint/2010/main" val="242683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38AC6-DBAA-F22D-7206-F584456D8C88}"/>
              </a:ext>
            </a:extLst>
          </p:cNvPr>
          <p:cNvSpPr>
            <a:spLocks noGrp="1"/>
          </p:cNvSpPr>
          <p:nvPr>
            <p:ph type="title"/>
          </p:nvPr>
        </p:nvSpPr>
        <p:spPr/>
        <p:txBody>
          <a:bodyPr/>
          <a:lstStyle/>
          <a:p>
            <a:endParaRPr lang="de-DE"/>
          </a:p>
        </p:txBody>
      </p:sp>
      <p:sp>
        <p:nvSpPr>
          <p:cNvPr id="3" name="Foliennummernplatzhalter 2">
            <a:extLst>
              <a:ext uri="{FF2B5EF4-FFF2-40B4-BE49-F238E27FC236}">
                <a16:creationId xmlns:a16="http://schemas.microsoft.com/office/drawing/2014/main" id="{2C741CCA-9DCF-AB68-F4ED-ED71A796011E}"/>
              </a:ext>
            </a:extLst>
          </p:cNvPr>
          <p:cNvSpPr>
            <a:spLocks noGrp="1"/>
          </p:cNvSpPr>
          <p:nvPr>
            <p:ph type="sldNum" sz="quarter" idx="12"/>
          </p:nvPr>
        </p:nvSpPr>
        <p:spPr/>
        <p:txBody>
          <a:bodyPr/>
          <a:lstStyle/>
          <a:p>
            <a:fld id="{E31375A4-56A4-47D6-9801-1991572033F7}" type="slidenum">
              <a:rPr lang="de-DE" smtClean="0"/>
              <a:t>11</a:t>
            </a:fld>
            <a:endParaRPr lang="de-DE" dirty="0"/>
          </a:p>
        </p:txBody>
      </p:sp>
      <p:pic>
        <p:nvPicPr>
          <p:cNvPr id="5" name="Grafik 4">
            <a:extLst>
              <a:ext uri="{FF2B5EF4-FFF2-40B4-BE49-F238E27FC236}">
                <a16:creationId xmlns:a16="http://schemas.microsoft.com/office/drawing/2014/main" id="{E75D386B-2986-5C6D-72E6-7EE770B20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58071" y="-1498016"/>
            <a:ext cx="6857999" cy="9798344"/>
          </a:xfrm>
          <a:prstGeom prst="rect">
            <a:avLst/>
          </a:prstGeom>
        </p:spPr>
      </p:pic>
    </p:spTree>
    <p:extLst>
      <p:ext uri="{BB962C8B-B14F-4D97-AF65-F5344CB8AC3E}">
        <p14:creationId xmlns:p14="http://schemas.microsoft.com/office/powerpoint/2010/main" val="201340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rgbClr val="FF0000"/>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12</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40097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1472" y="485046"/>
            <a:ext cx="5872899" cy="495342"/>
          </a:xfrm>
        </p:spPr>
        <p:txBody>
          <a:bodyPr>
            <a:normAutofit fontScale="90000"/>
          </a:bodyPr>
          <a:lstStyle/>
          <a:p>
            <a:r>
              <a:rPr lang="de-DE" sz="2000" b="1" dirty="0">
                <a:solidFill>
                  <a:schemeClr val="accent1">
                    <a:lumMod val="75000"/>
                  </a:schemeClr>
                </a:solidFill>
                <a:latin typeface="+mn-lt"/>
              </a:rPr>
              <a:t>Entwicklung 2014 – 2022</a:t>
            </a:r>
            <a:br>
              <a:rPr lang="de-DE" sz="2000" b="1" dirty="0">
                <a:solidFill>
                  <a:schemeClr val="accent1">
                    <a:lumMod val="75000"/>
                  </a:schemeClr>
                </a:solidFill>
                <a:latin typeface="+mn-lt"/>
              </a:rPr>
            </a:br>
            <a:r>
              <a:rPr lang="de-DE" sz="1300" b="1" dirty="0">
                <a:solidFill>
                  <a:schemeClr val="accent1">
                    <a:lumMod val="75000"/>
                  </a:schemeClr>
                </a:solidFill>
                <a:latin typeface="+mn-lt"/>
              </a:rPr>
              <a:t>Jugend vs. Erwachsene</a:t>
            </a:r>
          </a:p>
        </p:txBody>
      </p:sp>
      <p:pic>
        <p:nvPicPr>
          <p:cNvPr id="5" name="Grafik 4" descr="Ein Bild, das Zeichnung enthält.&#10;&#10;Automatisch generierte Beschreibung">
            <a:extLst>
              <a:ext uri="{FF2B5EF4-FFF2-40B4-BE49-F238E27FC236}">
                <a16:creationId xmlns:a16="http://schemas.microsoft.com/office/drawing/2014/main" id="{91F0F67A-FDB9-402F-82B4-253D12EAF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3" name="Foliennummernplatzhalter 2">
            <a:extLst>
              <a:ext uri="{FF2B5EF4-FFF2-40B4-BE49-F238E27FC236}">
                <a16:creationId xmlns:a16="http://schemas.microsoft.com/office/drawing/2014/main" id="{E61214AB-B31E-4D0C-8D10-17554C2A4F51}"/>
              </a:ext>
            </a:extLst>
          </p:cNvPr>
          <p:cNvSpPr>
            <a:spLocks noGrp="1"/>
          </p:cNvSpPr>
          <p:nvPr>
            <p:ph type="sldNum" sz="quarter" idx="12"/>
          </p:nvPr>
        </p:nvSpPr>
        <p:spPr/>
        <p:txBody>
          <a:bodyPr/>
          <a:lstStyle/>
          <a:p>
            <a:fld id="{E31375A4-56A4-47D6-9801-1991572033F7}" type="slidenum">
              <a:rPr lang="de-DE" smtClean="0"/>
              <a:t>13</a:t>
            </a:fld>
            <a:endParaRPr lang="de-DE" dirty="0"/>
          </a:p>
        </p:txBody>
      </p:sp>
      <p:graphicFrame>
        <p:nvGraphicFramePr>
          <p:cNvPr id="4" name="Diagramm 3">
            <a:extLst>
              <a:ext uri="{FF2B5EF4-FFF2-40B4-BE49-F238E27FC236}">
                <a16:creationId xmlns:a16="http://schemas.microsoft.com/office/drawing/2014/main" id="{163F592D-3E60-1098-3259-7FA3B6C16E73}"/>
              </a:ext>
            </a:extLst>
          </p:cNvPr>
          <p:cNvGraphicFramePr>
            <a:graphicFrameLocks/>
          </p:cNvGraphicFramePr>
          <p:nvPr>
            <p:extLst>
              <p:ext uri="{D42A27DB-BD31-4B8C-83A1-F6EECF244321}">
                <p14:modId xmlns:p14="http://schemas.microsoft.com/office/powerpoint/2010/main" val="3158875797"/>
              </p:ext>
            </p:extLst>
          </p:nvPr>
        </p:nvGraphicFramePr>
        <p:xfrm>
          <a:off x="1359016" y="1090569"/>
          <a:ext cx="10142289" cy="5282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15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E277F55-C454-43C6-936F-76C456FF0FCD}"/>
              </a:ext>
            </a:extLst>
          </p:cNvPr>
          <p:cNvSpPr txBox="1"/>
          <p:nvPr/>
        </p:nvSpPr>
        <p:spPr>
          <a:xfrm>
            <a:off x="1208015" y="1040235"/>
            <a:ext cx="7933888" cy="5477397"/>
          </a:xfrm>
          <a:prstGeom prst="rect">
            <a:avLst/>
          </a:prstGeom>
          <a:noFill/>
        </p:spPr>
        <p:txBody>
          <a:bodyPr wrap="square">
            <a:spAutoFit/>
          </a:bodyPr>
          <a:lstStyle/>
          <a:p>
            <a:pPr marL="457200">
              <a:lnSpc>
                <a:spcPct val="130000"/>
              </a:lnSpc>
              <a:spcAft>
                <a:spcPts val="800"/>
              </a:spcAft>
            </a:pP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Erholung nach Corona…</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Das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Sportabzeichenjahr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2022 schließt mit einer Erholung nach überstandener Corona Pandemie ab. Insgesamt wurden im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Sportabzeichenjahr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2022 im KSB Wesermarsch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1.965</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DSA verliehen, das sind 476 (knapp 32 %)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MEHR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als im Vorjahr, allerdings immer noch 7,7 % (= 163) weniger als vor Corona. Dieser Erfolg zeichnete sich im Wesentlichen im Bereich der Schüler ab, da der Anteil der Sportabzeichen an den Schulen um satte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64,5 %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 + 518) gegenüber dem Vorjahr gestiegen ist, während die Anzahl der erreichten Sportabzeichen in den Vereinen nahezu identisch blieb. </a:t>
            </a:r>
            <a:endParaRPr lang="de-DE" dirty="0">
              <a:latin typeface="Calibri" panose="020F0502020204030204" pitchFamily="34" charset="0"/>
              <a:cs typeface="Times New Roman" panose="02020603050405020304" pitchFamily="18" charset="0"/>
            </a:endParaRPr>
          </a:p>
          <a:p>
            <a:r>
              <a:rPr lang="de-DE"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Die in 2022 erzielten Sportabzeichen in der Wesermarsch können sich im Niedersachsenvergleich durchaus sehen lassen: Laut ersten Hochrechnungen platziert sich der KSB Wesermarsch mit der Gesamtzahl der Stand 6.12.2022 erfassten Sportabzeichen niedersachsenweit unter 52 Kreis- und Sportbünden auf dem 7. Platz. Aktuell liegen wir im Trend (mehr Jugendliche, weniger Erwachsene), aber mit dem Plus der Schüler um 64,5 % sprengen wir jede Statistik!</a:t>
            </a:r>
            <a:endParaRPr lang="de-DE" b="1" dirty="0">
              <a:solidFill>
                <a:srgbClr val="FF0000"/>
              </a:solidFill>
            </a:endParaRPr>
          </a:p>
        </p:txBody>
      </p:sp>
    </p:spTree>
    <p:extLst>
      <p:ext uri="{BB962C8B-B14F-4D97-AF65-F5344CB8AC3E}">
        <p14:creationId xmlns:p14="http://schemas.microsoft.com/office/powerpoint/2010/main" val="396457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8785258" y="2561851"/>
            <a:ext cx="184731" cy="307777"/>
          </a:xfrm>
          <a:prstGeom prst="rect">
            <a:avLst/>
          </a:prstGeom>
          <a:noFill/>
        </p:spPr>
        <p:txBody>
          <a:bodyPr wrap="none" rtlCol="0">
            <a:spAutoFit/>
          </a:bodyPr>
          <a:lstStyle/>
          <a:p>
            <a:endParaRPr lang="de-DE" sz="1400" dirty="0">
              <a:solidFill>
                <a:srgbClr val="FF0000"/>
              </a:solidFill>
            </a:endParaRPr>
          </a:p>
        </p:txBody>
      </p:sp>
      <p:sp>
        <p:nvSpPr>
          <p:cNvPr id="5" name="Titel 1">
            <a:extLst>
              <a:ext uri="{FF2B5EF4-FFF2-40B4-BE49-F238E27FC236}">
                <a16:creationId xmlns:a16="http://schemas.microsoft.com/office/drawing/2014/main" id="{DEBC52DF-8618-4157-8C44-EE1BB36DF886}"/>
              </a:ext>
            </a:extLst>
          </p:cNvPr>
          <p:cNvSpPr>
            <a:spLocks noGrp="1"/>
          </p:cNvSpPr>
          <p:nvPr>
            <p:ph type="title"/>
          </p:nvPr>
        </p:nvSpPr>
        <p:spPr>
          <a:xfrm>
            <a:off x="1291472" y="485046"/>
            <a:ext cx="5872899" cy="495342"/>
          </a:xfrm>
        </p:spPr>
        <p:txBody>
          <a:bodyPr>
            <a:normAutofit fontScale="90000"/>
          </a:bodyPr>
          <a:lstStyle/>
          <a:p>
            <a:r>
              <a:rPr lang="de-DE" sz="2000" b="1" dirty="0">
                <a:solidFill>
                  <a:schemeClr val="accent1">
                    <a:lumMod val="75000"/>
                  </a:schemeClr>
                </a:solidFill>
                <a:latin typeface="+mn-lt"/>
              </a:rPr>
              <a:t>SPORTABZEICHEN Vereine im Zeitverlauf 2015 - 2022</a:t>
            </a:r>
            <a:endParaRPr lang="de-DE" sz="1300" b="1" dirty="0">
              <a:solidFill>
                <a:schemeClr val="accent1">
                  <a:lumMod val="75000"/>
                </a:schemeClr>
              </a:solidFill>
              <a:latin typeface="+mn-lt"/>
            </a:endParaRPr>
          </a:p>
        </p:txBody>
      </p:sp>
      <p:pic>
        <p:nvPicPr>
          <p:cNvPr id="7" name="Grafik 6" descr="Ein Bild, das Zeichnung enthält.&#10;&#10;Automatisch generierte Beschreibung">
            <a:extLst>
              <a:ext uri="{FF2B5EF4-FFF2-40B4-BE49-F238E27FC236}">
                <a16:creationId xmlns:a16="http://schemas.microsoft.com/office/drawing/2014/main" id="{D37F3083-C82D-4C6F-8556-11F8D0C25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D09B2D48-1DA6-4EF5-84E2-A88D7C013490}"/>
              </a:ext>
            </a:extLst>
          </p:cNvPr>
          <p:cNvSpPr>
            <a:spLocks noGrp="1"/>
          </p:cNvSpPr>
          <p:nvPr>
            <p:ph type="sldNum" sz="quarter" idx="12"/>
          </p:nvPr>
        </p:nvSpPr>
        <p:spPr/>
        <p:txBody>
          <a:bodyPr/>
          <a:lstStyle/>
          <a:p>
            <a:fld id="{E31375A4-56A4-47D6-9801-1991572033F7}" type="slidenum">
              <a:rPr lang="de-DE" smtClean="0"/>
              <a:t>15</a:t>
            </a:fld>
            <a:endParaRPr lang="de-DE" dirty="0"/>
          </a:p>
        </p:txBody>
      </p:sp>
      <p:graphicFrame>
        <p:nvGraphicFramePr>
          <p:cNvPr id="3" name="Diagramm 2">
            <a:extLst>
              <a:ext uri="{FF2B5EF4-FFF2-40B4-BE49-F238E27FC236}">
                <a16:creationId xmlns:a16="http://schemas.microsoft.com/office/drawing/2014/main" id="{2B565562-4A7F-19AF-EFE9-F6E53D2327D3}"/>
              </a:ext>
            </a:extLst>
          </p:cNvPr>
          <p:cNvGraphicFramePr>
            <a:graphicFrameLocks/>
          </p:cNvGraphicFramePr>
          <p:nvPr>
            <p:extLst>
              <p:ext uri="{D42A27DB-BD31-4B8C-83A1-F6EECF244321}">
                <p14:modId xmlns:p14="http://schemas.microsoft.com/office/powerpoint/2010/main" val="1729921307"/>
              </p:ext>
            </p:extLst>
          </p:nvPr>
        </p:nvGraphicFramePr>
        <p:xfrm>
          <a:off x="422465" y="1500886"/>
          <a:ext cx="6467475" cy="401002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feld 5">
            <a:extLst>
              <a:ext uri="{FF2B5EF4-FFF2-40B4-BE49-F238E27FC236}">
                <a16:creationId xmlns:a16="http://schemas.microsoft.com/office/drawing/2014/main" id="{801D0F0B-0375-D914-2D90-A2E16FFE7BB0}"/>
              </a:ext>
            </a:extLst>
          </p:cNvPr>
          <p:cNvSpPr txBox="1"/>
          <p:nvPr/>
        </p:nvSpPr>
        <p:spPr>
          <a:xfrm>
            <a:off x="7164371" y="1403958"/>
            <a:ext cx="4756385" cy="4050083"/>
          </a:xfrm>
          <a:prstGeom prst="rect">
            <a:avLst/>
          </a:prstGeom>
          <a:noFill/>
        </p:spPr>
        <p:txBody>
          <a:bodyPr wrap="square">
            <a:spAutoFit/>
          </a:bodyPr>
          <a:lstStyle/>
          <a:p>
            <a:pPr>
              <a:lnSpc>
                <a:spcPct val="130000"/>
              </a:lnSpc>
              <a:spcAft>
                <a:spcPts val="800"/>
              </a:spcAft>
            </a:pP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Sportabzeichen der Vereine</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de-DE" sz="1600" dirty="0">
                <a:effectLst/>
                <a:latin typeface="Calibri" panose="020F0502020204030204" pitchFamily="34" charset="0"/>
                <a:ea typeface="Times New Roman" panose="02020603050405020304" pitchFamily="18" charset="0"/>
                <a:cs typeface="Times New Roman" panose="02020603050405020304" pitchFamily="18" charset="0"/>
              </a:rPr>
              <a:t>Die Zahl der erreichten Sportabzeichen in den Vereinen zeigt eine konstante „Abwärtstendenz“, wobei sich der Einbruch aufgrund Corona in Grenzen hielt.  So erzielten die Vereine in 2022 </a:t>
            </a:r>
            <a:r>
              <a:rPr lang="de-DE"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641</a:t>
            </a:r>
            <a:r>
              <a:rPr lang="de-DE" sz="1600" dirty="0">
                <a:effectLst/>
                <a:latin typeface="Calibri" panose="020F0502020204030204" pitchFamily="34" charset="0"/>
                <a:ea typeface="Times New Roman" panose="02020603050405020304" pitchFamily="18" charset="0"/>
                <a:cs typeface="Times New Roman" panose="02020603050405020304" pitchFamily="18" charset="0"/>
              </a:rPr>
              <a:t> Sportabzeichen, das sind immerhin 93,5 % des Vorjahres-Ergebnisses (nur 44 weniger)  und knapp 70 % gegenüber der Zahl vor Corona (929 in 2019). Allgemein ist zu berücksichtigen, dass aufgrund der Corona Pandemie und der Gaspreisentwicklung die Schwimmbäder für die Abnahme des Schwimmnachweises auch in diesen Jahren nur beschränkt zur Verfügung standen.</a:t>
            </a:r>
          </a:p>
        </p:txBody>
      </p:sp>
    </p:spTree>
    <p:extLst>
      <p:ext uri="{BB962C8B-B14F-4D97-AF65-F5344CB8AC3E}">
        <p14:creationId xmlns:p14="http://schemas.microsoft.com/office/powerpoint/2010/main" val="4734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Ein Bild, das Zeichnung enthält.&#10;&#10;Automatisch generierte Beschreibung">
            <a:extLst>
              <a:ext uri="{FF2B5EF4-FFF2-40B4-BE49-F238E27FC236}">
                <a16:creationId xmlns:a16="http://schemas.microsoft.com/office/drawing/2014/main" id="{82475748-8CB4-4F2D-8212-61BF286B0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BF4BB5D5-C275-40A4-8A6E-E90654B5A275}"/>
              </a:ext>
            </a:extLst>
          </p:cNvPr>
          <p:cNvSpPr>
            <a:spLocks noGrp="1"/>
          </p:cNvSpPr>
          <p:nvPr>
            <p:ph type="sldNum" sz="quarter" idx="12"/>
          </p:nvPr>
        </p:nvSpPr>
        <p:spPr/>
        <p:txBody>
          <a:bodyPr/>
          <a:lstStyle/>
          <a:p>
            <a:fld id="{E31375A4-56A4-47D6-9801-1991572033F7}" type="slidenum">
              <a:rPr lang="de-DE" smtClean="0"/>
              <a:t>16</a:t>
            </a:fld>
            <a:endParaRPr lang="de-DE" dirty="0"/>
          </a:p>
        </p:txBody>
      </p:sp>
      <p:sp>
        <p:nvSpPr>
          <p:cNvPr id="6" name="Rectangle 4">
            <a:extLst>
              <a:ext uri="{FF2B5EF4-FFF2-40B4-BE49-F238E27FC236}">
                <a16:creationId xmlns:a16="http://schemas.microsoft.com/office/drawing/2014/main" id="{92626404-B0AF-EAFF-BC28-63EEB477EBFA}"/>
              </a:ext>
            </a:extLst>
          </p:cNvPr>
          <p:cNvSpPr>
            <a:spLocks noChangeArrowheads="1"/>
          </p:cNvSpPr>
          <p:nvPr/>
        </p:nvSpPr>
        <p:spPr bwMode="auto">
          <a:xfrm>
            <a:off x="411060" y="671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 name="Objekt 6">
            <a:extLst>
              <a:ext uri="{FF2B5EF4-FFF2-40B4-BE49-F238E27FC236}">
                <a16:creationId xmlns:a16="http://schemas.microsoft.com/office/drawing/2014/main" id="{2FC9F828-577E-141F-47ED-5D46878963B4}"/>
              </a:ext>
            </a:extLst>
          </p:cNvPr>
          <p:cNvGraphicFramePr>
            <a:graphicFrameLocks/>
          </p:cNvGraphicFramePr>
          <p:nvPr>
            <p:extLst>
              <p:ext uri="{D42A27DB-BD31-4B8C-83A1-F6EECF244321}">
                <p14:modId xmlns:p14="http://schemas.microsoft.com/office/powerpoint/2010/main" val="1052964806"/>
              </p:ext>
            </p:extLst>
          </p:nvPr>
        </p:nvGraphicFramePr>
        <p:xfrm>
          <a:off x="411060" y="671512"/>
          <a:ext cx="5772150" cy="5514975"/>
        </p:xfrm>
        <a:graphic>
          <a:graphicData uri="http://schemas.openxmlformats.org/presentationml/2006/ole">
            <mc:AlternateContent xmlns:mc="http://schemas.openxmlformats.org/markup-compatibility/2006">
              <mc:Choice xmlns:v="urn:schemas-microsoft-com:vml" Requires="v">
                <p:oleObj name="Chart" r:id="rId4" imgW="5773412" imgH="5517358" progId="Excel.Chart.8">
                  <p:embed/>
                </p:oleObj>
              </mc:Choice>
              <mc:Fallback>
                <p:oleObj name="Chart" r:id="rId4" imgW="5773412" imgH="5517358" progId="Excel.Chart.8">
                  <p:embed/>
                  <p:pic>
                    <p:nvPicPr>
                      <p:cNvPr id="0" name="Diagramm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60" y="671512"/>
                        <a:ext cx="5772150" cy="551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0A0CB3A7-20FE-BF19-2199-E5B152EF3D4A}"/>
              </a:ext>
            </a:extLst>
          </p:cNvPr>
          <p:cNvSpPr>
            <a:spLocks noChangeArrowheads="1"/>
          </p:cNvSpPr>
          <p:nvPr/>
        </p:nvSpPr>
        <p:spPr bwMode="auto">
          <a:xfrm rot="10800000">
            <a:off x="5716039" y="1153259"/>
            <a:ext cx="6628688" cy="128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9" name="Text Box 5">
            <a:extLst>
              <a:ext uri="{FF2B5EF4-FFF2-40B4-BE49-F238E27FC236}">
                <a16:creationId xmlns:a16="http://schemas.microsoft.com/office/drawing/2014/main" id="{04BA0265-EFA6-77A8-41B6-B1AF21B719FE}"/>
              </a:ext>
            </a:extLst>
          </p:cNvPr>
          <p:cNvSpPr txBox="1">
            <a:spLocks noChangeArrowheads="1"/>
          </p:cNvSpPr>
          <p:nvPr/>
        </p:nvSpPr>
        <p:spPr bwMode="auto">
          <a:xfrm rot="10800000">
            <a:off x="1348249" y="8782680"/>
            <a:ext cx="264975" cy="1019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8">
            <a:extLst>
              <a:ext uri="{FF2B5EF4-FFF2-40B4-BE49-F238E27FC236}">
                <a16:creationId xmlns:a16="http://schemas.microsoft.com/office/drawing/2014/main" id="{F7C7D876-609B-0B84-0A07-725E4D2BAB4C}"/>
              </a:ext>
            </a:extLst>
          </p:cNvPr>
          <p:cNvSpPr>
            <a:spLocks noChangeArrowheads="1"/>
          </p:cNvSpPr>
          <p:nvPr/>
        </p:nvSpPr>
        <p:spPr bwMode="auto">
          <a:xfrm rot="10800000" flipV="1">
            <a:off x="6652470" y="1452895"/>
            <a:ext cx="512847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Aus dieser Abbildung kann die Anzahl der in den Vereinen abgelegten Sportabzeichen in 2022 entnommen werden. </a:t>
            </a:r>
          </a:p>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Der SV Nordenham führt dabei das Ranking mit 77 abgenommenen Sportabzeichen an. </a:t>
            </a:r>
          </a:p>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Dabei legten einige Vereine sogar noch mehr Sportabzeichen als im Vorjahr ab. </a:t>
            </a:r>
          </a:p>
          <a:p>
            <a:pPr marL="0" marR="0" lvl="0" indent="0"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Eine weitere Analyse zeigt, dass 69 erwachsene Sportler in 2022 erstmalig das Sportabzeichen ablegten. Dabei sticht der SV Nordenham mit 13, der TV </a:t>
            </a:r>
            <a:r>
              <a:rPr kumimoji="0" lang="de-DE" altLang="de-DE"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Eckwarden</a:t>
            </a: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und AT Rodenkirchen mit jeweils 6 erwachsenen Erstabnahmen besonders hervor !</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26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8785258" y="2561851"/>
            <a:ext cx="184731" cy="307777"/>
          </a:xfrm>
          <a:prstGeom prst="rect">
            <a:avLst/>
          </a:prstGeom>
          <a:noFill/>
        </p:spPr>
        <p:txBody>
          <a:bodyPr wrap="none" rtlCol="0">
            <a:spAutoFit/>
          </a:bodyPr>
          <a:lstStyle/>
          <a:p>
            <a:endParaRPr lang="de-DE" sz="1400" dirty="0">
              <a:solidFill>
                <a:srgbClr val="FF0000"/>
              </a:solidFill>
            </a:endParaRPr>
          </a:p>
        </p:txBody>
      </p:sp>
      <p:sp>
        <p:nvSpPr>
          <p:cNvPr id="5" name="Titel 1">
            <a:extLst>
              <a:ext uri="{FF2B5EF4-FFF2-40B4-BE49-F238E27FC236}">
                <a16:creationId xmlns:a16="http://schemas.microsoft.com/office/drawing/2014/main" id="{DEBC52DF-8618-4157-8C44-EE1BB36DF886}"/>
              </a:ext>
            </a:extLst>
          </p:cNvPr>
          <p:cNvSpPr>
            <a:spLocks noGrp="1"/>
          </p:cNvSpPr>
          <p:nvPr>
            <p:ph type="title"/>
          </p:nvPr>
        </p:nvSpPr>
        <p:spPr>
          <a:xfrm>
            <a:off x="1291472" y="485046"/>
            <a:ext cx="5872899" cy="495342"/>
          </a:xfrm>
        </p:spPr>
        <p:txBody>
          <a:bodyPr>
            <a:normAutofit fontScale="90000"/>
          </a:bodyPr>
          <a:lstStyle/>
          <a:p>
            <a:r>
              <a:rPr lang="de-DE" sz="2000" b="1" dirty="0">
                <a:solidFill>
                  <a:schemeClr val="accent1">
                    <a:lumMod val="75000"/>
                  </a:schemeClr>
                </a:solidFill>
                <a:latin typeface="+mn-lt"/>
              </a:rPr>
              <a:t>SPORTABZEICHEN Schulen im Zeitverlauf 2015 - 2022</a:t>
            </a:r>
            <a:endParaRPr lang="de-DE" sz="1300" b="1" dirty="0">
              <a:solidFill>
                <a:schemeClr val="accent1">
                  <a:lumMod val="75000"/>
                </a:schemeClr>
              </a:solidFill>
              <a:latin typeface="+mn-lt"/>
            </a:endParaRPr>
          </a:p>
        </p:txBody>
      </p:sp>
      <p:pic>
        <p:nvPicPr>
          <p:cNvPr id="7" name="Grafik 6" descr="Ein Bild, das Zeichnung enthält.&#10;&#10;Automatisch generierte Beschreibung">
            <a:extLst>
              <a:ext uri="{FF2B5EF4-FFF2-40B4-BE49-F238E27FC236}">
                <a16:creationId xmlns:a16="http://schemas.microsoft.com/office/drawing/2014/main" id="{D37F3083-C82D-4C6F-8556-11F8D0C25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D09B2D48-1DA6-4EF5-84E2-A88D7C013490}"/>
              </a:ext>
            </a:extLst>
          </p:cNvPr>
          <p:cNvSpPr>
            <a:spLocks noGrp="1"/>
          </p:cNvSpPr>
          <p:nvPr>
            <p:ph type="sldNum" sz="quarter" idx="12"/>
          </p:nvPr>
        </p:nvSpPr>
        <p:spPr/>
        <p:txBody>
          <a:bodyPr/>
          <a:lstStyle/>
          <a:p>
            <a:fld id="{E31375A4-56A4-47D6-9801-1991572033F7}" type="slidenum">
              <a:rPr lang="de-DE" smtClean="0"/>
              <a:t>17</a:t>
            </a:fld>
            <a:endParaRPr lang="de-DE" dirty="0"/>
          </a:p>
        </p:txBody>
      </p:sp>
      <p:sp>
        <p:nvSpPr>
          <p:cNvPr id="6" name="Textfeld 5">
            <a:extLst>
              <a:ext uri="{FF2B5EF4-FFF2-40B4-BE49-F238E27FC236}">
                <a16:creationId xmlns:a16="http://schemas.microsoft.com/office/drawing/2014/main" id="{801D0F0B-0375-D914-2D90-A2E16FFE7BB0}"/>
              </a:ext>
            </a:extLst>
          </p:cNvPr>
          <p:cNvSpPr txBox="1"/>
          <p:nvPr/>
        </p:nvSpPr>
        <p:spPr>
          <a:xfrm>
            <a:off x="684393" y="4586950"/>
            <a:ext cx="11004867" cy="1190006"/>
          </a:xfrm>
          <a:prstGeom prst="rect">
            <a:avLst/>
          </a:prstGeom>
          <a:noFill/>
        </p:spPr>
        <p:txBody>
          <a:bodyPr wrap="square">
            <a:spAutoFit/>
          </a:bodyPr>
          <a:lstStyle/>
          <a:p>
            <a:pPr>
              <a:lnSpc>
                <a:spcPct val="130000"/>
              </a:lnSpc>
              <a:spcAft>
                <a:spcPts val="800"/>
              </a:spcAft>
            </a:pP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Nicht nur aufgrund der von der OLB gesponserten „Schüler-</a:t>
            </a:r>
            <a:r>
              <a:rPr lang="de-DE" sz="1400" dirty="0" err="1">
                <a:effectLst/>
                <a:latin typeface="Calibri" panose="020F0502020204030204" pitchFamily="34" charset="0"/>
                <a:ea typeface="Times New Roman" panose="02020603050405020304" pitchFamily="18" charset="0"/>
                <a:cs typeface="Times New Roman" panose="02020603050405020304" pitchFamily="18" charset="0"/>
              </a:rPr>
              <a:t>Sportabzeichenaktion</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 sondern auch aufgrund der Premiere des „Sportabzeichen-Lehrerwettbewerbes“ haben sich in 2022 die Schulen richtig „ins Zeug gelegt“. Von den beteiligten 14 Schulen mit 3.904 teilnehmenden Schüler*innen und 522 Lehrkräften erreichten 1.246 Schüler*innen und 75 Lehrkräfte ihr Sportabzeichen. Mit insgesamt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1321</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 Schul-Sportabzeichen erzielte der KSB Wesermarsch sogar das höchste Ergebnis an den Schulen seit 2015, sogar einen höheren Stand als vor Corona</a:t>
            </a:r>
          </a:p>
        </p:txBody>
      </p:sp>
      <p:sp>
        <p:nvSpPr>
          <p:cNvPr id="4" name="Rectangle 2">
            <a:extLst>
              <a:ext uri="{FF2B5EF4-FFF2-40B4-BE49-F238E27FC236}">
                <a16:creationId xmlns:a16="http://schemas.microsoft.com/office/drawing/2014/main" id="{9596593F-D5E7-7B99-DC31-F2C21DC1140A}"/>
              </a:ext>
            </a:extLst>
          </p:cNvPr>
          <p:cNvSpPr>
            <a:spLocks noChangeArrowheads="1"/>
          </p:cNvSpPr>
          <p:nvPr/>
        </p:nvSpPr>
        <p:spPr bwMode="auto">
          <a:xfrm>
            <a:off x="446105" y="10822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 name="Objekt 7">
            <a:extLst>
              <a:ext uri="{FF2B5EF4-FFF2-40B4-BE49-F238E27FC236}">
                <a16:creationId xmlns:a16="http://schemas.microsoft.com/office/drawing/2014/main" id="{390BE055-DA54-3FEA-0C97-DFF045D56858}"/>
              </a:ext>
            </a:extLst>
          </p:cNvPr>
          <p:cNvGraphicFramePr>
            <a:graphicFrameLocks/>
          </p:cNvGraphicFramePr>
          <p:nvPr>
            <p:extLst>
              <p:ext uri="{D42A27DB-BD31-4B8C-83A1-F6EECF244321}">
                <p14:modId xmlns:p14="http://schemas.microsoft.com/office/powerpoint/2010/main" val="3772203467"/>
              </p:ext>
            </p:extLst>
          </p:nvPr>
        </p:nvGraphicFramePr>
        <p:xfrm>
          <a:off x="806831" y="1082256"/>
          <a:ext cx="4581525" cy="2752725"/>
        </p:xfrm>
        <a:graphic>
          <a:graphicData uri="http://schemas.openxmlformats.org/presentationml/2006/ole">
            <mc:AlternateContent xmlns:mc="http://schemas.openxmlformats.org/markup-compatibility/2006">
              <mc:Choice xmlns:v="urn:schemas-microsoft-com:vml" Requires="v">
                <p:oleObj name="Chart" r:id="rId4" imgW="4584589" imgH="2755631" progId="Excel.Chart.8">
                  <p:embed/>
                </p:oleObj>
              </mc:Choice>
              <mc:Fallback>
                <p:oleObj name="Chart" r:id="rId4" imgW="4584589" imgH="2755631" progId="Excel.Chart.8">
                  <p:embed/>
                  <p:pic>
                    <p:nvPicPr>
                      <p:cNvPr id="0" name="Diagramm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831" y="1082256"/>
                        <a:ext cx="4581525" cy="275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EC76E3A5-4E86-4709-043C-C0E2804B29D9}"/>
              </a:ext>
            </a:extLst>
          </p:cNvPr>
          <p:cNvSpPr>
            <a:spLocks noChangeArrowheads="1"/>
          </p:cNvSpPr>
          <p:nvPr/>
        </p:nvSpPr>
        <p:spPr bwMode="auto">
          <a:xfrm>
            <a:off x="6003544" y="10822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 name="Objekt 10">
            <a:extLst>
              <a:ext uri="{FF2B5EF4-FFF2-40B4-BE49-F238E27FC236}">
                <a16:creationId xmlns:a16="http://schemas.microsoft.com/office/drawing/2014/main" id="{46B2A5B9-7F82-2E6F-27B2-257A0B6EB75D}"/>
              </a:ext>
            </a:extLst>
          </p:cNvPr>
          <p:cNvGraphicFramePr>
            <a:graphicFrameLocks/>
          </p:cNvGraphicFramePr>
          <p:nvPr>
            <p:extLst>
              <p:ext uri="{D42A27DB-BD31-4B8C-83A1-F6EECF244321}">
                <p14:modId xmlns:p14="http://schemas.microsoft.com/office/powerpoint/2010/main" val="1172845984"/>
              </p:ext>
            </p:extLst>
          </p:nvPr>
        </p:nvGraphicFramePr>
        <p:xfrm>
          <a:off x="6003544" y="1082256"/>
          <a:ext cx="5381625" cy="3467100"/>
        </p:xfrm>
        <a:graphic>
          <a:graphicData uri="http://schemas.openxmlformats.org/presentationml/2006/ole">
            <mc:AlternateContent xmlns:mc="http://schemas.openxmlformats.org/markup-compatibility/2006">
              <mc:Choice xmlns:v="urn:schemas-microsoft-com:vml" Requires="v">
                <p:oleObj name="Chart" r:id="rId6" imgW="5377138" imgH="3468925" progId="Excel.Chart.8">
                  <p:embed/>
                </p:oleObj>
              </mc:Choice>
              <mc:Fallback>
                <p:oleObj name="Chart" r:id="rId6" imgW="5377138" imgH="3468925" progId="Excel.Chart.8">
                  <p:embed/>
                  <p:pic>
                    <p:nvPicPr>
                      <p:cNvPr id="0" name="Diagramm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544" y="1082256"/>
                        <a:ext cx="5381625" cy="346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613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7BC63-4196-424B-B42B-07BD7815D932}"/>
              </a:ext>
            </a:extLst>
          </p:cNvPr>
          <p:cNvSpPr>
            <a:spLocks noGrp="1"/>
          </p:cNvSpPr>
          <p:nvPr>
            <p:ph type="title"/>
          </p:nvPr>
        </p:nvSpPr>
        <p:spPr>
          <a:xfrm>
            <a:off x="1524000" y="457200"/>
            <a:ext cx="9144000" cy="448811"/>
          </a:xfrm>
        </p:spPr>
        <p:txBody>
          <a:bodyPr>
            <a:normAutofit fontScale="90000"/>
          </a:bodyPr>
          <a:lstStyle/>
          <a:p>
            <a:r>
              <a:rPr lang="de-DE" sz="2000" b="1" dirty="0"/>
              <a:t>Auswertung des internen Sportabzeichen Schulwettbewerbs 2022 / Spende OLB</a:t>
            </a:r>
          </a:p>
        </p:txBody>
      </p:sp>
      <p:sp>
        <p:nvSpPr>
          <p:cNvPr id="4" name="Foliennummernplatzhalter 3">
            <a:extLst>
              <a:ext uri="{FF2B5EF4-FFF2-40B4-BE49-F238E27FC236}">
                <a16:creationId xmlns:a16="http://schemas.microsoft.com/office/drawing/2014/main" id="{374D28DE-3686-49B6-8C0F-D3786C564B9E}"/>
              </a:ext>
            </a:extLst>
          </p:cNvPr>
          <p:cNvSpPr>
            <a:spLocks noGrp="1"/>
          </p:cNvSpPr>
          <p:nvPr>
            <p:ph type="sldNum" sz="quarter" idx="12"/>
          </p:nvPr>
        </p:nvSpPr>
        <p:spPr/>
        <p:txBody>
          <a:bodyPr/>
          <a:lstStyle/>
          <a:p>
            <a:fld id="{E31375A4-56A4-47D6-9801-1991572033F7}" type="slidenum">
              <a:rPr lang="de-DE" smtClean="0"/>
              <a:t>18</a:t>
            </a:fld>
            <a:endParaRPr lang="de-DE" dirty="0"/>
          </a:p>
        </p:txBody>
      </p:sp>
      <p:graphicFrame>
        <p:nvGraphicFramePr>
          <p:cNvPr id="7" name="Inhaltsplatzhalter 6">
            <a:extLst>
              <a:ext uri="{FF2B5EF4-FFF2-40B4-BE49-F238E27FC236}">
                <a16:creationId xmlns:a16="http://schemas.microsoft.com/office/drawing/2014/main" id="{3EB8F82C-8A93-32A9-F764-F0E82D836CB9}"/>
              </a:ext>
            </a:extLst>
          </p:cNvPr>
          <p:cNvGraphicFramePr>
            <a:graphicFrameLocks noGrp="1"/>
          </p:cNvGraphicFramePr>
          <p:nvPr>
            <p:ph idx="1"/>
            <p:extLst>
              <p:ext uri="{D42A27DB-BD31-4B8C-83A1-F6EECF244321}">
                <p14:modId xmlns:p14="http://schemas.microsoft.com/office/powerpoint/2010/main" val="342153696"/>
              </p:ext>
            </p:extLst>
          </p:nvPr>
        </p:nvGraphicFramePr>
        <p:xfrm>
          <a:off x="492154" y="1128637"/>
          <a:ext cx="5283198" cy="3528060"/>
        </p:xfrm>
        <a:graphic>
          <a:graphicData uri="http://schemas.openxmlformats.org/drawingml/2006/table">
            <a:tbl>
              <a:tblPr>
                <a:tableStyleId>{B301B821-A1FF-4177-AEE7-76D212191A09}</a:tableStyleId>
              </a:tblPr>
              <a:tblGrid>
                <a:gridCol w="1446930">
                  <a:extLst>
                    <a:ext uri="{9D8B030D-6E8A-4147-A177-3AD203B41FA5}">
                      <a16:colId xmlns:a16="http://schemas.microsoft.com/office/drawing/2014/main" val="3779171917"/>
                    </a:ext>
                  </a:extLst>
                </a:gridCol>
                <a:gridCol w="418848">
                  <a:extLst>
                    <a:ext uri="{9D8B030D-6E8A-4147-A177-3AD203B41FA5}">
                      <a16:colId xmlns:a16="http://schemas.microsoft.com/office/drawing/2014/main" val="4091493200"/>
                    </a:ext>
                  </a:extLst>
                </a:gridCol>
                <a:gridCol w="418848">
                  <a:extLst>
                    <a:ext uri="{9D8B030D-6E8A-4147-A177-3AD203B41FA5}">
                      <a16:colId xmlns:a16="http://schemas.microsoft.com/office/drawing/2014/main" val="1055132946"/>
                    </a:ext>
                  </a:extLst>
                </a:gridCol>
                <a:gridCol w="418848">
                  <a:extLst>
                    <a:ext uri="{9D8B030D-6E8A-4147-A177-3AD203B41FA5}">
                      <a16:colId xmlns:a16="http://schemas.microsoft.com/office/drawing/2014/main" val="3389251543"/>
                    </a:ext>
                  </a:extLst>
                </a:gridCol>
                <a:gridCol w="418848">
                  <a:extLst>
                    <a:ext uri="{9D8B030D-6E8A-4147-A177-3AD203B41FA5}">
                      <a16:colId xmlns:a16="http://schemas.microsoft.com/office/drawing/2014/main" val="1379589624"/>
                    </a:ext>
                  </a:extLst>
                </a:gridCol>
                <a:gridCol w="637792">
                  <a:extLst>
                    <a:ext uri="{9D8B030D-6E8A-4147-A177-3AD203B41FA5}">
                      <a16:colId xmlns:a16="http://schemas.microsoft.com/office/drawing/2014/main" val="3986657200"/>
                    </a:ext>
                  </a:extLst>
                </a:gridCol>
                <a:gridCol w="621926">
                  <a:extLst>
                    <a:ext uri="{9D8B030D-6E8A-4147-A177-3AD203B41FA5}">
                      <a16:colId xmlns:a16="http://schemas.microsoft.com/office/drawing/2014/main" val="1015588526"/>
                    </a:ext>
                  </a:extLst>
                </a:gridCol>
                <a:gridCol w="901158">
                  <a:extLst>
                    <a:ext uri="{9D8B030D-6E8A-4147-A177-3AD203B41FA5}">
                      <a16:colId xmlns:a16="http://schemas.microsoft.com/office/drawing/2014/main" val="440764331"/>
                    </a:ext>
                  </a:extLst>
                </a:gridCol>
              </a:tblGrid>
              <a:tr h="190500">
                <a:tc gridSpan="5">
                  <a:txBody>
                    <a:bodyPr/>
                    <a:lstStyle/>
                    <a:p>
                      <a:pPr algn="ctr" fontAlgn="ctr"/>
                      <a:r>
                        <a:rPr lang="de-DE" sz="1000" b="1" u="none" strike="noStrike" dirty="0">
                          <a:effectLst/>
                        </a:rPr>
                        <a:t>Auswertung Schulwettbewerb 2022 (OLB Spende 1.500 Euro)</a:t>
                      </a:r>
                      <a:endParaRPr lang="de-DE" sz="1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fontAlgn="ctr"/>
                      <a:r>
                        <a:rPr lang="de-DE" sz="1100" u="none" strike="noStrike">
                          <a:effectLst/>
                        </a:rPr>
                        <a:t>Anzahl DSA</a:t>
                      </a:r>
                      <a:br>
                        <a:rPr lang="de-DE" sz="1100" u="none" strike="noStrike">
                          <a:effectLst/>
                        </a:rPr>
                      </a:br>
                      <a:r>
                        <a:rPr lang="de-DE" sz="1100" u="none" strike="noStrike">
                          <a:effectLst/>
                        </a:rPr>
                        <a:t>x 1,00 €</a:t>
                      </a:r>
                      <a:endParaRPr lang="de-DE"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de-DE" sz="1100" u="none" strike="noStrike">
                          <a:effectLst/>
                        </a:rPr>
                        <a:t>Sieg-prämie</a:t>
                      </a:r>
                      <a:endParaRPr lang="de-DE"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de-DE" sz="1100" u="none" strike="noStrike">
                          <a:effectLst/>
                        </a:rPr>
                        <a:t>Überweisungs-</a:t>
                      </a:r>
                      <a:br>
                        <a:rPr lang="de-DE" sz="1100" u="none" strike="noStrike">
                          <a:effectLst/>
                        </a:rPr>
                      </a:br>
                      <a:r>
                        <a:rPr lang="de-DE" sz="1100" u="none" strike="noStrike">
                          <a:effectLst/>
                        </a:rPr>
                        <a:t>betrag</a:t>
                      </a:r>
                      <a:endParaRPr lang="de-DE"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3295627"/>
                  </a:ext>
                </a:extLst>
              </a:tr>
              <a:tr h="419100">
                <a:tc>
                  <a:txBody>
                    <a:bodyPr/>
                    <a:lstStyle/>
                    <a:p>
                      <a:pPr algn="l" fontAlgn="ctr"/>
                      <a:r>
                        <a:rPr lang="de-DE" sz="1100" u="none" strike="noStrike">
                          <a:effectLst/>
                        </a:rPr>
                        <a:t>Organisation</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DSA</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800" u="none" strike="noStrike">
                          <a:effectLst/>
                        </a:rPr>
                        <a:t>Gesamt</a:t>
                      </a:r>
                      <a:br>
                        <a:rPr lang="de-DE" sz="800" u="none" strike="noStrike">
                          <a:effectLst/>
                        </a:rPr>
                      </a:br>
                      <a:r>
                        <a:rPr lang="de-DE" sz="800" u="none" strike="noStrike">
                          <a:effectLst/>
                        </a:rPr>
                        <a:t>-schüler</a:t>
                      </a:r>
                      <a:endParaRPr lang="de-DE" sz="8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800" u="none" strike="noStrike">
                          <a:effectLst/>
                        </a:rPr>
                        <a:t>Prozent</a:t>
                      </a:r>
                      <a:endParaRPr lang="de-DE" sz="8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800" u="none" strike="noStrike">
                          <a:effectLst/>
                        </a:rPr>
                        <a:t>Platz</a:t>
                      </a:r>
                      <a:endParaRPr lang="de-DE" sz="800" b="1" i="1"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85035347"/>
                  </a:ext>
                </a:extLst>
              </a:tr>
              <a:tr h="190500">
                <a:tc>
                  <a:txBody>
                    <a:bodyPr/>
                    <a:lstStyle/>
                    <a:p>
                      <a:pPr algn="l" fontAlgn="b"/>
                      <a:r>
                        <a:rPr lang="de-DE" sz="1100" u="none" strike="noStrike">
                          <a:effectLst/>
                        </a:rPr>
                        <a:t>GS Abbehausen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dirty="0">
                          <a:effectLst/>
                        </a:rPr>
                        <a:t>110</a:t>
                      </a:r>
                      <a:endParaRPr lang="de-D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131</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84,0</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1.</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110,00 €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100,00 €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210,00 €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3576189"/>
                  </a:ext>
                </a:extLst>
              </a:tr>
              <a:tr h="190500">
                <a:tc>
                  <a:txBody>
                    <a:bodyPr/>
                    <a:lstStyle/>
                    <a:p>
                      <a:pPr algn="l" fontAlgn="b"/>
                      <a:r>
                        <a:rPr lang="de-DE" sz="1100" u="none" strike="noStrike" dirty="0">
                          <a:effectLst/>
                        </a:rPr>
                        <a:t>GS Jaderberg</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dirty="0">
                          <a:effectLst/>
                        </a:rPr>
                        <a:t>114</a:t>
                      </a:r>
                      <a:endParaRPr lang="de-D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146</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78,1</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2.</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114,00 €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75,00 €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189,00 €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8454600"/>
                  </a:ext>
                </a:extLst>
              </a:tr>
              <a:tr h="190500">
                <a:tc>
                  <a:txBody>
                    <a:bodyPr/>
                    <a:lstStyle/>
                    <a:p>
                      <a:pPr algn="l" fontAlgn="b"/>
                      <a:r>
                        <a:rPr lang="de-DE" sz="1100" u="none" strike="noStrike">
                          <a:effectLst/>
                        </a:rPr>
                        <a:t>GS Nordenham-Süd</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dirty="0">
                          <a:effectLst/>
                        </a:rPr>
                        <a:t>155</a:t>
                      </a:r>
                      <a:endParaRPr lang="de-D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211</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73,5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3.</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155,00 €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50,00 €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205,00 €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534075"/>
                  </a:ext>
                </a:extLst>
              </a:tr>
              <a:tr h="190500">
                <a:tc>
                  <a:txBody>
                    <a:bodyPr/>
                    <a:lstStyle/>
                    <a:p>
                      <a:pPr algn="l" fontAlgn="b"/>
                      <a:r>
                        <a:rPr lang="de-DE" sz="1100" u="none" strike="noStrike">
                          <a:effectLst/>
                        </a:rPr>
                        <a:t>GS Kirchhammelwarden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dirty="0">
                          <a:effectLst/>
                        </a:rPr>
                        <a:t>64</a:t>
                      </a:r>
                      <a:endParaRPr lang="de-D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91</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70,3</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4.</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64,00 €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25,00 €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89,00 €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4487606"/>
                  </a:ext>
                </a:extLst>
              </a:tr>
              <a:tr h="190500">
                <a:tc>
                  <a:txBody>
                    <a:bodyPr/>
                    <a:lstStyle/>
                    <a:p>
                      <a:pPr algn="l" fontAlgn="b"/>
                      <a:r>
                        <a:rPr lang="de-DE" sz="1100" u="none" strike="noStrike">
                          <a:effectLst/>
                        </a:rPr>
                        <a:t>Oberschule Am Luisenhof</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a:effectLst/>
                        </a:rPr>
                        <a:t>168</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384</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43,8</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168,00 €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168,00 €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7263852"/>
                  </a:ext>
                </a:extLst>
              </a:tr>
              <a:tr h="190500">
                <a:tc>
                  <a:txBody>
                    <a:bodyPr/>
                    <a:lstStyle/>
                    <a:p>
                      <a:pPr algn="l" fontAlgn="b"/>
                      <a:r>
                        <a:rPr lang="de-DE" sz="1100" u="none" strike="noStrike">
                          <a:effectLst/>
                        </a:rPr>
                        <a:t>Oberschule Jade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a:effectLst/>
                        </a:rPr>
                        <a:t>85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290</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29,3</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6.</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85,00 €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3993391"/>
                  </a:ext>
                </a:extLst>
              </a:tr>
              <a:tr h="190500">
                <a:tc>
                  <a:txBody>
                    <a:bodyPr/>
                    <a:lstStyle/>
                    <a:p>
                      <a:pPr algn="l" fontAlgn="b"/>
                      <a:r>
                        <a:rPr lang="de-DE" sz="1100" u="none" strike="noStrike">
                          <a:effectLst/>
                        </a:rPr>
                        <a:t>Gymnasium Nordenham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a:effectLst/>
                        </a:rPr>
                        <a:t>223</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806</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27,7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223,00 €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223,00 €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4943098"/>
                  </a:ext>
                </a:extLst>
              </a:tr>
              <a:tr h="190500">
                <a:tc>
                  <a:txBody>
                    <a:bodyPr/>
                    <a:lstStyle/>
                    <a:p>
                      <a:pPr algn="l" fontAlgn="b"/>
                      <a:r>
                        <a:rPr lang="de-DE" sz="1100" u="none" strike="noStrike">
                          <a:effectLst/>
                        </a:rPr>
                        <a:t>GS Elsfleth Alte Straße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a:effectLst/>
                        </a:rPr>
                        <a:t>45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204</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22,1</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8.</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45,00 €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45,00 €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9083582"/>
                  </a:ext>
                </a:extLst>
              </a:tr>
              <a:tr h="190500">
                <a:tc>
                  <a:txBody>
                    <a:bodyPr/>
                    <a:lstStyle/>
                    <a:p>
                      <a:pPr algn="l" fontAlgn="b"/>
                      <a:r>
                        <a:rPr lang="de-DE" sz="1100" u="none" strike="noStrike">
                          <a:effectLst/>
                        </a:rPr>
                        <a:t>IGS Brake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a:effectLst/>
                        </a:rPr>
                        <a:t>100</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458</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21,8</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9.</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100,00 €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100,00 €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8266709"/>
                  </a:ext>
                </a:extLst>
              </a:tr>
              <a:tr h="190500">
                <a:tc>
                  <a:txBody>
                    <a:bodyPr/>
                    <a:lstStyle/>
                    <a:p>
                      <a:pPr algn="l" fontAlgn="b"/>
                      <a:r>
                        <a:rPr lang="de-DE" sz="1100" u="none" strike="noStrike">
                          <a:effectLst/>
                        </a:rPr>
                        <a:t>GS Golzwarden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a:effectLst/>
                        </a:rPr>
                        <a:t>15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80</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18,8</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10.</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7762429"/>
                  </a:ext>
                </a:extLst>
              </a:tr>
              <a:tr h="190500">
                <a:tc>
                  <a:txBody>
                    <a:bodyPr/>
                    <a:lstStyle/>
                    <a:p>
                      <a:pPr algn="l" fontAlgn="b"/>
                      <a:r>
                        <a:rPr lang="de-DE" sz="1100" u="none" strike="noStrike">
                          <a:effectLst/>
                        </a:rPr>
                        <a:t>Gymnasium Brake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dirty="0">
                          <a:effectLst/>
                        </a:rPr>
                        <a:t>147</a:t>
                      </a:r>
                      <a:endParaRPr lang="de-D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dirty="0">
                          <a:effectLst/>
                        </a:rPr>
                        <a:t>937</a:t>
                      </a:r>
                      <a:endParaRPr lang="de-DE" sz="11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15,7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11.</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147,00 €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147,00 €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410983"/>
                  </a:ext>
                </a:extLst>
              </a:tr>
              <a:tr h="190500">
                <a:tc>
                  <a:txBody>
                    <a:bodyPr/>
                    <a:lstStyle/>
                    <a:p>
                      <a:pPr algn="l" fontAlgn="b"/>
                      <a:r>
                        <a:rPr lang="de-DE" sz="1100" u="none" strike="noStrike">
                          <a:effectLst/>
                        </a:rPr>
                        <a:t>GS Friedrich-August Hütte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b="1" u="none" strike="noStrike" dirty="0">
                          <a:effectLst/>
                        </a:rPr>
                        <a:t>20</a:t>
                      </a:r>
                      <a:endParaRPr lang="de-D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166</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12,0</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12.</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20,00 €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20,00 €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8124229"/>
                  </a:ext>
                </a:extLst>
              </a:tr>
              <a:tr h="200025">
                <a:tc>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1.246</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3.904</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31,9</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1.246,00 €</a:t>
                      </a:r>
                      <a:endParaRPr lang="de-DE"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250,00 €</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dirty="0">
                          <a:effectLst/>
                        </a:rPr>
                        <a:t>1.496,00 €</a:t>
                      </a:r>
                      <a:endParaRPr lang="de-DE"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0513716"/>
                  </a:ext>
                </a:extLst>
              </a:tr>
            </a:tbl>
          </a:graphicData>
        </a:graphic>
      </p:graphicFrame>
      <p:sp>
        <p:nvSpPr>
          <p:cNvPr id="9" name="Textfeld 8">
            <a:extLst>
              <a:ext uri="{FF2B5EF4-FFF2-40B4-BE49-F238E27FC236}">
                <a16:creationId xmlns:a16="http://schemas.microsoft.com/office/drawing/2014/main" id="{9E43E74F-EB7B-2CB0-56CB-E513019A15CE}"/>
              </a:ext>
            </a:extLst>
          </p:cNvPr>
          <p:cNvSpPr txBox="1"/>
          <p:nvPr/>
        </p:nvSpPr>
        <p:spPr>
          <a:xfrm>
            <a:off x="5986943" y="1054399"/>
            <a:ext cx="5712903" cy="4001032"/>
          </a:xfrm>
          <a:prstGeom prst="rect">
            <a:avLst/>
          </a:prstGeom>
          <a:noFill/>
        </p:spPr>
        <p:txBody>
          <a:bodyPr wrap="square">
            <a:spAutoFit/>
          </a:bodyPr>
          <a:lstStyle/>
          <a:p>
            <a:pPr algn="just">
              <a:lnSpc>
                <a:spcPct val="130000"/>
              </a:lnSpc>
              <a:spcAft>
                <a:spcPts val="800"/>
              </a:spcAft>
            </a:pP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Wie in den Vorjahren konnte die </a:t>
            </a:r>
            <a:r>
              <a:rPr lang="de-DE" sz="1400" b="1" dirty="0">
                <a:solidFill>
                  <a:srgbClr val="4F6228"/>
                </a:solidFill>
                <a:effectLst/>
                <a:latin typeface="Calibri" panose="020F0502020204030204" pitchFamily="34" charset="0"/>
                <a:ea typeface="Times New Roman" panose="02020603050405020304" pitchFamily="18" charset="0"/>
                <a:cs typeface="Times New Roman" panose="02020603050405020304" pitchFamily="18" charset="0"/>
              </a:rPr>
              <a:t>Oldenburgische Landesbank-Stiftung</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 als Sponsor für die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kreisinterne Schülersportabzeichen-Aktion </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2022 und 2023 gewonnen werden.  Aus der jährlichen Spende von 1.500 € wurde jedes abgelegte Schul-Sportabzeichen mit 1,00 Euro honoriert. Darüber hinaus werden aus dem Spendentopf in einer Feierstunde die erfolgreichsten Schulen der Wesermarsch prämiert:</a:t>
            </a:r>
          </a:p>
          <a:p>
            <a:pPr algn="just">
              <a:lnSpc>
                <a:spcPct val="130000"/>
              </a:lnSpc>
              <a:spcAft>
                <a:spcPts val="800"/>
              </a:spcAft>
            </a:pPr>
            <a:r>
              <a:rPr lang="de-DE" sz="1400" b="1" dirty="0">
                <a:latin typeface="Calibri" panose="020F0502020204030204" pitchFamily="34" charset="0"/>
                <a:ea typeface="Times New Roman" panose="02020603050405020304" pitchFamily="18" charset="0"/>
                <a:cs typeface="Times New Roman" panose="02020603050405020304" pitchFamily="18" charset="0"/>
              </a:rPr>
              <a:t>Siegerschulen landesweiter Wettbewerb 2021:</a:t>
            </a:r>
          </a:p>
          <a:p>
            <a:pPr algn="just">
              <a:lnSpc>
                <a:spcPct val="130000"/>
              </a:lnSpc>
              <a:spcAft>
                <a:spcPts val="800"/>
              </a:spcAft>
            </a:pPr>
            <a:r>
              <a:rPr lang="de-DE" sz="1200" dirty="0">
                <a:effectLst/>
                <a:latin typeface="Calibri" panose="020F0502020204030204" pitchFamily="34" charset="0"/>
                <a:ea typeface="Times New Roman" panose="02020603050405020304" pitchFamily="18" charset="0"/>
                <a:cs typeface="Times New Roman" panose="02020603050405020304" pitchFamily="18" charset="0"/>
              </a:rPr>
              <a:t>Auch im letzten Jahr (2021) belegten 7 Schulen von uns niedersachsenweit die vorderen Plätze, darunter „Am Luisenhof“ mit Annika Ulbrich, GS TSV Abbehausen und GS Jaderberg mit der Unterstützung von Frank Piontek</a:t>
            </a:r>
          </a:p>
          <a:p>
            <a:pPr algn="just">
              <a:lnSpc>
                <a:spcPct val="130000"/>
              </a:lnSpc>
              <a:spcAft>
                <a:spcPts val="800"/>
              </a:spcAft>
            </a:pPr>
            <a:r>
              <a:rPr lang="de-DE" sz="1400" b="1" dirty="0">
                <a:latin typeface="Calibri" panose="020F0502020204030204" pitchFamily="34" charset="0"/>
                <a:ea typeface="Times New Roman" panose="02020603050405020304" pitchFamily="18" charset="0"/>
                <a:cs typeface="Times New Roman" panose="02020603050405020304" pitchFamily="18" charset="0"/>
              </a:rPr>
              <a:t>Hinweis</a:t>
            </a:r>
            <a:r>
              <a:rPr lang="de-DE" sz="1400" dirty="0">
                <a:latin typeface="Calibri" panose="020F0502020204030204" pitchFamily="34" charset="0"/>
                <a:ea typeface="Times New Roman" panose="02020603050405020304" pitchFamily="18" charset="0"/>
                <a:cs typeface="Times New Roman" panose="02020603050405020304" pitchFamily="18" charset="0"/>
              </a:rPr>
              <a:t>: Die Auswertung des </a:t>
            </a:r>
            <a:r>
              <a:rPr lang="de-DE" sz="1400" b="1" dirty="0">
                <a:latin typeface="Calibri" panose="020F0502020204030204" pitchFamily="34" charset="0"/>
                <a:ea typeface="Times New Roman" panose="02020603050405020304" pitchFamily="18" charset="0"/>
                <a:cs typeface="Times New Roman" panose="02020603050405020304" pitchFamily="18" charset="0"/>
              </a:rPr>
              <a:t>landesweiten Wettbewerbes 2022 </a:t>
            </a:r>
            <a:r>
              <a:rPr lang="de-DE" sz="1400" dirty="0">
                <a:latin typeface="Calibri" panose="020F0502020204030204" pitchFamily="34" charset="0"/>
                <a:ea typeface="Times New Roman" panose="02020603050405020304" pitchFamily="18" charset="0"/>
                <a:cs typeface="Times New Roman" panose="02020603050405020304" pitchFamily="18" charset="0"/>
              </a:rPr>
              <a:t>erfolgt erst Ende März….</a:t>
            </a:r>
          </a:p>
          <a:p>
            <a:pPr algn="just">
              <a:lnSpc>
                <a:spcPct val="130000"/>
              </a:lnSpc>
              <a:spcAft>
                <a:spcPts val="800"/>
              </a:spcAft>
            </a:pP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0B44D6FF-A34A-DEE6-A1AE-1972E8615FA4}"/>
              </a:ext>
            </a:extLst>
          </p:cNvPr>
          <p:cNvSpPr txBox="1"/>
          <p:nvPr/>
        </p:nvSpPr>
        <p:spPr>
          <a:xfrm>
            <a:off x="289888" y="4963754"/>
            <a:ext cx="11612224" cy="1384995"/>
          </a:xfrm>
          <a:prstGeom prst="rect">
            <a:avLst/>
          </a:prstGeom>
          <a:noFill/>
        </p:spPr>
        <p:txBody>
          <a:bodyPr wrap="square">
            <a:spAutoFit/>
          </a:bodyPr>
          <a:lstStyle/>
          <a:p>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Interner Schulwettbewerb:</a:t>
            </a:r>
          </a:p>
          <a:p>
            <a:r>
              <a:rPr lang="de-DE" sz="1400" dirty="0">
                <a:effectLst/>
                <a:latin typeface="Calibri" panose="020F0502020204030204" pitchFamily="34" charset="0"/>
                <a:ea typeface="Times New Roman" panose="02020603050405020304" pitchFamily="18" charset="0"/>
                <a:cs typeface="Times New Roman" panose="02020603050405020304" pitchFamily="18" charset="0"/>
              </a:rPr>
              <a:t>Gewertet wurden die erfolgreich abgelegten Sportabzeichen in Verhältnis zur Gesamtschülerzahl. Dabei konnte die Grundschule Abbehausen den 1. Platz belegen, knapp gefolgt von der GS Jaderberg und der GS Nordenham-Süd auf dem 2. bzw. 3. Platz. Eine entsprechend würdigende Ehrungsfeier findet mit Vertretern der erfolgreichen Schule, dem stellvertretenden Landrat Horst </a:t>
            </a:r>
            <a:r>
              <a:rPr lang="de-DE" sz="1400" dirty="0" err="1">
                <a:effectLst/>
                <a:latin typeface="Calibri" panose="020F0502020204030204" pitchFamily="34" charset="0"/>
                <a:ea typeface="Times New Roman" panose="02020603050405020304" pitchFamily="18" charset="0"/>
                <a:cs typeface="Times New Roman" panose="02020603050405020304" pitchFamily="18" charset="0"/>
              </a:rPr>
              <a:t>Kortlang</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 Vertretern der OLB und der Presse am 18. April 2023 in Brake statt. Dank gilt an dieser Stelle auch den mit den Schulen kooperierenden Sportvereinen. Ein großes „DANKESCHÖN“ gilt aber auch der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Oldenburgischen Landesbank </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für ihre großzügige Spende, ohne die dieser Wettbewerb nicht möglich wäre! Für 2023 hat die OLB-Stiftung Ihre Spende sogar auf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2.000,-- Euro </a:t>
            </a:r>
            <a:r>
              <a:rPr lang="de-DE" sz="1400" dirty="0">
                <a:effectLst/>
                <a:latin typeface="Calibri" panose="020F0502020204030204" pitchFamily="34" charset="0"/>
                <a:ea typeface="Times New Roman" panose="02020603050405020304" pitchFamily="18" charset="0"/>
                <a:cs typeface="Times New Roman" panose="02020603050405020304" pitchFamily="18" charset="0"/>
              </a:rPr>
              <a:t>aufgestockt !</a:t>
            </a:r>
            <a:endParaRPr lang="de-DE" sz="1400" dirty="0"/>
          </a:p>
        </p:txBody>
      </p:sp>
    </p:spTree>
    <p:extLst>
      <p:ext uri="{BB962C8B-B14F-4D97-AF65-F5344CB8AC3E}">
        <p14:creationId xmlns:p14="http://schemas.microsoft.com/office/powerpoint/2010/main" val="257166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8785258" y="2561851"/>
            <a:ext cx="184731" cy="307777"/>
          </a:xfrm>
          <a:prstGeom prst="rect">
            <a:avLst/>
          </a:prstGeom>
          <a:noFill/>
        </p:spPr>
        <p:txBody>
          <a:bodyPr wrap="none" rtlCol="0">
            <a:spAutoFit/>
          </a:bodyPr>
          <a:lstStyle/>
          <a:p>
            <a:endParaRPr lang="de-DE" sz="1400" dirty="0">
              <a:solidFill>
                <a:srgbClr val="FF0000"/>
              </a:solidFill>
            </a:endParaRPr>
          </a:p>
        </p:txBody>
      </p:sp>
      <p:sp>
        <p:nvSpPr>
          <p:cNvPr id="5" name="Titel 1">
            <a:extLst>
              <a:ext uri="{FF2B5EF4-FFF2-40B4-BE49-F238E27FC236}">
                <a16:creationId xmlns:a16="http://schemas.microsoft.com/office/drawing/2014/main" id="{DEBC52DF-8618-4157-8C44-EE1BB36DF886}"/>
              </a:ext>
            </a:extLst>
          </p:cNvPr>
          <p:cNvSpPr>
            <a:spLocks noGrp="1"/>
          </p:cNvSpPr>
          <p:nvPr>
            <p:ph type="title"/>
          </p:nvPr>
        </p:nvSpPr>
        <p:spPr>
          <a:xfrm>
            <a:off x="1291472" y="485046"/>
            <a:ext cx="5872899" cy="495342"/>
          </a:xfrm>
        </p:spPr>
        <p:txBody>
          <a:bodyPr>
            <a:normAutofit/>
          </a:bodyPr>
          <a:lstStyle/>
          <a:p>
            <a:r>
              <a:rPr lang="de-DE" sz="2000" b="1" dirty="0">
                <a:solidFill>
                  <a:schemeClr val="accent1">
                    <a:lumMod val="75000"/>
                  </a:schemeClr>
                </a:solidFill>
                <a:latin typeface="+mn-lt"/>
              </a:rPr>
              <a:t>Premiere: Sportabzeichen Lehrerwettbewerb</a:t>
            </a:r>
            <a:endParaRPr lang="de-DE" sz="1300" b="1" dirty="0">
              <a:solidFill>
                <a:schemeClr val="accent1">
                  <a:lumMod val="75000"/>
                </a:schemeClr>
              </a:solidFill>
              <a:latin typeface="+mn-lt"/>
            </a:endParaRPr>
          </a:p>
        </p:txBody>
      </p:sp>
      <p:pic>
        <p:nvPicPr>
          <p:cNvPr id="7" name="Grafik 6" descr="Ein Bild, das Zeichnung enthält.&#10;&#10;Automatisch generierte Beschreibung">
            <a:extLst>
              <a:ext uri="{FF2B5EF4-FFF2-40B4-BE49-F238E27FC236}">
                <a16:creationId xmlns:a16="http://schemas.microsoft.com/office/drawing/2014/main" id="{D37F3083-C82D-4C6F-8556-11F8D0C25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D09B2D48-1DA6-4EF5-84E2-A88D7C013490}"/>
              </a:ext>
            </a:extLst>
          </p:cNvPr>
          <p:cNvSpPr>
            <a:spLocks noGrp="1"/>
          </p:cNvSpPr>
          <p:nvPr>
            <p:ph type="sldNum" sz="quarter" idx="12"/>
          </p:nvPr>
        </p:nvSpPr>
        <p:spPr/>
        <p:txBody>
          <a:bodyPr/>
          <a:lstStyle/>
          <a:p>
            <a:fld id="{E31375A4-56A4-47D6-9801-1991572033F7}" type="slidenum">
              <a:rPr lang="de-DE" smtClean="0"/>
              <a:t>19</a:t>
            </a:fld>
            <a:endParaRPr lang="de-DE" dirty="0"/>
          </a:p>
        </p:txBody>
      </p:sp>
      <p:sp>
        <p:nvSpPr>
          <p:cNvPr id="6" name="Textfeld 5">
            <a:extLst>
              <a:ext uri="{FF2B5EF4-FFF2-40B4-BE49-F238E27FC236}">
                <a16:creationId xmlns:a16="http://schemas.microsoft.com/office/drawing/2014/main" id="{801D0F0B-0375-D914-2D90-A2E16FFE7BB0}"/>
              </a:ext>
            </a:extLst>
          </p:cNvPr>
          <p:cNvSpPr txBox="1"/>
          <p:nvPr/>
        </p:nvSpPr>
        <p:spPr>
          <a:xfrm>
            <a:off x="684393" y="4586950"/>
            <a:ext cx="11004867" cy="1725729"/>
          </a:xfrm>
          <a:prstGeom prst="rect">
            <a:avLst/>
          </a:prstGeom>
          <a:noFill/>
        </p:spPr>
        <p:txBody>
          <a:bodyPr wrap="square">
            <a:spAutoFit/>
          </a:bodyPr>
          <a:lstStyle/>
          <a:p>
            <a:pPr>
              <a:lnSpc>
                <a:spcPct val="150000"/>
              </a:lnSpc>
            </a:pPr>
            <a:r>
              <a:rPr lang="de-DE" sz="1200" dirty="0">
                <a:effectLst/>
                <a:latin typeface="Calibri" panose="020F0502020204030204" pitchFamily="34" charset="0"/>
                <a:ea typeface="Times New Roman" panose="02020603050405020304" pitchFamily="18" charset="0"/>
                <a:cs typeface="Calibri" panose="020F0502020204030204" pitchFamily="34" charset="0"/>
              </a:rPr>
              <a:t>Vor dem Hintergrund, dass die Teilnahme der Schulen/Schüler am „Deutschen Sportabzeichen“ mit dem Einsatz und Engagement der (Sport)</a:t>
            </a:r>
            <a:r>
              <a:rPr lang="de-DE" sz="1200" dirty="0" err="1">
                <a:effectLst/>
                <a:latin typeface="Calibri" panose="020F0502020204030204" pitchFamily="34" charset="0"/>
                <a:ea typeface="Times New Roman" panose="02020603050405020304" pitchFamily="18" charset="0"/>
                <a:cs typeface="Calibri" panose="020F0502020204030204" pitchFamily="34" charset="0"/>
              </a:rPr>
              <a:t>lehrer</a:t>
            </a:r>
            <a:r>
              <a:rPr lang="de-DE" sz="1200" dirty="0">
                <a:effectLst/>
                <a:latin typeface="Calibri" panose="020F0502020204030204" pitchFamily="34" charset="0"/>
                <a:ea typeface="Times New Roman" panose="02020603050405020304" pitchFamily="18" charset="0"/>
                <a:cs typeface="Calibri" panose="020F0502020204030204" pitchFamily="34" charset="0"/>
              </a:rPr>
              <a:t> steht und fällt, bot der KSB Wesermarsch erstmalig in 2022 einen</a:t>
            </a:r>
            <a:r>
              <a:rPr lang="de-DE" sz="1200" b="1" dirty="0">
                <a:effectLst/>
                <a:latin typeface="Calibri" panose="020F0502020204030204" pitchFamily="34" charset="0"/>
                <a:ea typeface="Times New Roman" panose="02020603050405020304" pitchFamily="18" charset="0"/>
                <a:cs typeface="Calibri" panose="020F0502020204030204" pitchFamily="34" charset="0"/>
              </a:rPr>
              <a:t> „Sportabzeichen-Schulwettbewerb für Lehrkräfte</a:t>
            </a:r>
            <a:r>
              <a:rPr lang="de-DE" sz="1200" dirty="0">
                <a:effectLst/>
                <a:latin typeface="Calibri" panose="020F0502020204030204" pitchFamily="34" charset="0"/>
                <a:ea typeface="Times New Roman" panose="02020603050405020304" pitchFamily="18" charset="0"/>
                <a:cs typeface="Calibri" panose="020F0502020204030204" pitchFamily="34" charset="0"/>
              </a:rPr>
              <a:t>“ an. Diese sportliche Aktion wurde zum Gemeinschaftserlebnis für die ganze Schule. </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Bewertet wurde die Anzahl der absolvierten Sportabzeichen im Verhältnis zur Gesamtzahl der Lehrkräfte an der jeweiligen Schule. Die Schule mit den prozentual meisten Sportabzeichen im Kollegium gewinnt. Den 1. Platz teilten sich </a:t>
            </a:r>
            <a:r>
              <a:rPr lang="de-DE" sz="1200" b="1"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die Comenius Schule Berne</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 und die </a:t>
            </a:r>
            <a:r>
              <a:rPr lang="de-DE" sz="1200" b="1"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Grundschule </a:t>
            </a:r>
            <a:r>
              <a:rPr lang="de-DE" sz="1200" b="1" dirty="0" err="1">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Kirchhammelwarden</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 mit einem stattlichen Geldpreis von jeweils </a:t>
            </a:r>
            <a:r>
              <a:rPr lang="de-DE" sz="1200" b="1"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400,-- Euro</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 Die </a:t>
            </a:r>
            <a:r>
              <a:rPr lang="de-DE" sz="1200" b="1"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Grundschule Elsfleth „Alte Straße“</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 belegte verdient den 3. Platz mit einer Prämie von </a:t>
            </a:r>
            <a:r>
              <a:rPr lang="de-DE" sz="1200" b="1"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200,-- Euro</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 Großer Dank geht an die Landessportkasse zu Oldenburg (</a:t>
            </a:r>
            <a:r>
              <a:rPr lang="de-DE" sz="1200" dirty="0" err="1">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LzO</a:t>
            </a:r>
            <a:r>
              <a:rPr lang="de-DE" sz="1200" dirty="0">
                <a:solidFill>
                  <a:srgbClr val="1A1A1A"/>
                </a:solidFill>
                <a:effectLst/>
                <a:latin typeface="Calibri" panose="020F0502020204030204" pitchFamily="34" charset="0"/>
                <a:ea typeface="Times New Roman" panose="02020603050405020304" pitchFamily="18" charset="0"/>
                <a:cs typeface="Calibri" panose="020F0502020204030204" pitchFamily="34" charset="0"/>
              </a:rPr>
              <a:t>), die dieses Projekt mit einer Spende von 1.000,-- Euro unterstützt hat</a:t>
            </a:r>
            <a:r>
              <a:rPr lang="de-DE" sz="12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9596593F-D5E7-7B99-DC31-F2C21DC1140A}"/>
              </a:ext>
            </a:extLst>
          </p:cNvPr>
          <p:cNvSpPr>
            <a:spLocks noChangeArrowheads="1"/>
          </p:cNvSpPr>
          <p:nvPr/>
        </p:nvSpPr>
        <p:spPr bwMode="auto">
          <a:xfrm>
            <a:off x="446105" y="10822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4">
            <a:extLst>
              <a:ext uri="{FF2B5EF4-FFF2-40B4-BE49-F238E27FC236}">
                <a16:creationId xmlns:a16="http://schemas.microsoft.com/office/drawing/2014/main" id="{EC76E3A5-4E86-4709-043C-C0E2804B29D9}"/>
              </a:ext>
            </a:extLst>
          </p:cNvPr>
          <p:cNvSpPr>
            <a:spLocks noChangeArrowheads="1"/>
          </p:cNvSpPr>
          <p:nvPr/>
        </p:nvSpPr>
        <p:spPr bwMode="auto">
          <a:xfrm>
            <a:off x="6003544" y="10822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3" name="Tabelle 2">
            <a:extLst>
              <a:ext uri="{FF2B5EF4-FFF2-40B4-BE49-F238E27FC236}">
                <a16:creationId xmlns:a16="http://schemas.microsoft.com/office/drawing/2014/main" id="{A6424B9A-7CAE-48CD-9707-912473774201}"/>
              </a:ext>
            </a:extLst>
          </p:cNvPr>
          <p:cNvGraphicFramePr>
            <a:graphicFrameLocks noGrp="1"/>
          </p:cNvGraphicFramePr>
          <p:nvPr>
            <p:extLst>
              <p:ext uri="{D42A27DB-BD31-4B8C-83A1-F6EECF244321}">
                <p14:modId xmlns:p14="http://schemas.microsoft.com/office/powerpoint/2010/main" val="1088691043"/>
              </p:ext>
            </p:extLst>
          </p:nvPr>
        </p:nvGraphicFramePr>
        <p:xfrm>
          <a:off x="809407" y="1081044"/>
          <a:ext cx="6837028" cy="3404030"/>
        </p:xfrm>
        <a:graphic>
          <a:graphicData uri="http://schemas.openxmlformats.org/drawingml/2006/table">
            <a:tbl>
              <a:tblPr>
                <a:tableStyleId>{B301B821-A1FF-4177-AEE7-76D212191A09}</a:tableStyleId>
              </a:tblPr>
              <a:tblGrid>
                <a:gridCol w="712708">
                  <a:extLst>
                    <a:ext uri="{9D8B030D-6E8A-4147-A177-3AD203B41FA5}">
                      <a16:colId xmlns:a16="http://schemas.microsoft.com/office/drawing/2014/main" val="242016869"/>
                    </a:ext>
                  </a:extLst>
                </a:gridCol>
                <a:gridCol w="679559">
                  <a:extLst>
                    <a:ext uri="{9D8B030D-6E8A-4147-A177-3AD203B41FA5}">
                      <a16:colId xmlns:a16="http://schemas.microsoft.com/office/drawing/2014/main" val="2997967957"/>
                    </a:ext>
                  </a:extLst>
                </a:gridCol>
                <a:gridCol w="2618790">
                  <a:extLst>
                    <a:ext uri="{9D8B030D-6E8A-4147-A177-3AD203B41FA5}">
                      <a16:colId xmlns:a16="http://schemas.microsoft.com/office/drawing/2014/main" val="3156022265"/>
                    </a:ext>
                  </a:extLst>
                </a:gridCol>
                <a:gridCol w="733427">
                  <a:extLst>
                    <a:ext uri="{9D8B030D-6E8A-4147-A177-3AD203B41FA5}">
                      <a16:colId xmlns:a16="http://schemas.microsoft.com/office/drawing/2014/main" val="2874719274"/>
                    </a:ext>
                  </a:extLst>
                </a:gridCol>
                <a:gridCol w="1031769">
                  <a:extLst>
                    <a:ext uri="{9D8B030D-6E8A-4147-A177-3AD203B41FA5}">
                      <a16:colId xmlns:a16="http://schemas.microsoft.com/office/drawing/2014/main" val="1201434484"/>
                    </a:ext>
                  </a:extLst>
                </a:gridCol>
                <a:gridCol w="1060775">
                  <a:extLst>
                    <a:ext uri="{9D8B030D-6E8A-4147-A177-3AD203B41FA5}">
                      <a16:colId xmlns:a16="http://schemas.microsoft.com/office/drawing/2014/main" val="2628734913"/>
                    </a:ext>
                  </a:extLst>
                </a:gridCol>
              </a:tblGrid>
              <a:tr h="510605">
                <a:tc>
                  <a:txBody>
                    <a:bodyPr/>
                    <a:lstStyle/>
                    <a:p>
                      <a:pPr algn="ctr" fontAlgn="b"/>
                      <a:r>
                        <a:rPr lang="de-DE" sz="1000" u="none" strike="noStrike">
                          <a:effectLst/>
                        </a:rPr>
                        <a:t>Ranking</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Preis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Name der Schule</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Prozent</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800" u="none" strike="noStrike">
                          <a:effectLst/>
                        </a:rPr>
                        <a:t>Gesamtzahl Lehrkräfte</a:t>
                      </a:r>
                      <a:br>
                        <a:rPr lang="de-DE" sz="800" u="none" strike="noStrike">
                          <a:effectLst/>
                        </a:rPr>
                      </a:br>
                      <a:r>
                        <a:rPr lang="de-DE" sz="800" u="none" strike="noStrike">
                          <a:effectLst/>
                        </a:rPr>
                        <a:t>an der Schule</a:t>
                      </a:r>
                      <a:endParaRPr lang="de-DE" sz="800" b="0" i="0" u="none" strike="noStrike">
                        <a:effectLst/>
                        <a:latin typeface="Arial" panose="020B0604020202020204" pitchFamily="34" charset="0"/>
                      </a:endParaRPr>
                    </a:p>
                  </a:txBody>
                  <a:tcPr marL="9525" marR="9525" marT="9525" marB="0" anchor="b"/>
                </a:tc>
                <a:tc>
                  <a:txBody>
                    <a:bodyPr/>
                    <a:lstStyle/>
                    <a:p>
                      <a:pPr algn="ctr" fontAlgn="b"/>
                      <a:r>
                        <a:rPr lang="de-DE" sz="800" u="none" strike="noStrike">
                          <a:effectLst/>
                        </a:rPr>
                        <a:t>Anzahl abgelegter</a:t>
                      </a:r>
                      <a:br>
                        <a:rPr lang="de-DE" sz="800" u="none" strike="noStrike">
                          <a:effectLst/>
                        </a:rPr>
                      </a:br>
                      <a:r>
                        <a:rPr lang="de-DE" sz="800" u="none" strike="noStrike">
                          <a:effectLst/>
                        </a:rPr>
                        <a:t>Sportabzeichen</a:t>
                      </a:r>
                      <a:endParaRPr lang="de-DE" sz="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60236768"/>
                  </a:ext>
                </a:extLst>
              </a:tr>
              <a:tr h="192895">
                <a:tc>
                  <a:txBody>
                    <a:bodyPr/>
                    <a:lstStyle/>
                    <a:p>
                      <a:pPr algn="ctr" fontAlgn="b"/>
                      <a:r>
                        <a:rPr lang="de-DE" sz="1000" u="none" strike="noStrike">
                          <a:effectLst/>
                        </a:rPr>
                        <a:t>1.</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400,--</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Comenius Schule Berne</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100,0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11</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11</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29476627"/>
                  </a:ext>
                </a:extLst>
              </a:tr>
              <a:tr h="192895">
                <a:tc>
                  <a:txBody>
                    <a:bodyPr/>
                    <a:lstStyle/>
                    <a:p>
                      <a:pPr algn="ctr" fontAlgn="b"/>
                      <a:r>
                        <a:rPr lang="de-DE" sz="1000" u="none" strike="noStrike">
                          <a:effectLst/>
                        </a:rPr>
                        <a:t>1.</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400,--</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Grundschule Kirchhammelwarden</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100,0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10</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378273300"/>
                  </a:ext>
                </a:extLst>
              </a:tr>
              <a:tr h="192895">
                <a:tc>
                  <a:txBody>
                    <a:bodyPr/>
                    <a:lstStyle/>
                    <a:p>
                      <a:pPr algn="ctr" fontAlgn="b"/>
                      <a:r>
                        <a:rPr lang="de-DE" sz="1000" u="none" strike="noStrike">
                          <a:effectLst/>
                        </a:rPr>
                        <a:t>3.</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200,--</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GS Elsfleth Alte Straße </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84,2</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19</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16</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98458814"/>
                  </a:ext>
                </a:extLst>
              </a:tr>
              <a:tr h="192895">
                <a:tc>
                  <a:txBody>
                    <a:bodyPr/>
                    <a:lstStyle/>
                    <a:p>
                      <a:pPr algn="ctr" fontAlgn="b"/>
                      <a:r>
                        <a:rPr lang="de-DE" sz="1000" u="none" strike="noStrike">
                          <a:effectLst/>
                        </a:rPr>
                        <a:t>4.</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OBS "Am Luisenhof"</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70,6</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34</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24</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48902391"/>
                  </a:ext>
                </a:extLst>
              </a:tr>
              <a:tr h="192895">
                <a:tc>
                  <a:txBody>
                    <a:bodyPr/>
                    <a:lstStyle/>
                    <a:p>
                      <a:pPr algn="ctr" fontAlgn="b"/>
                      <a:r>
                        <a:rPr lang="de-DE" sz="1000" u="none" strike="noStrike">
                          <a:effectLst/>
                        </a:rPr>
                        <a:t>5.</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Grundschule FAH</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22,2</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9</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2</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832598956"/>
                  </a:ext>
                </a:extLst>
              </a:tr>
              <a:tr h="192895">
                <a:tc>
                  <a:txBody>
                    <a:bodyPr/>
                    <a:lstStyle/>
                    <a:p>
                      <a:pPr algn="ctr" fontAlgn="b"/>
                      <a:r>
                        <a:rPr lang="de-DE" sz="1000" u="none" strike="noStrike">
                          <a:effectLst/>
                        </a:rPr>
                        <a:t>6.</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OBS Rodenkirchen</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13,9</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36</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5</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74511927"/>
                  </a:ext>
                </a:extLst>
              </a:tr>
              <a:tr h="192895">
                <a:tc>
                  <a:txBody>
                    <a:bodyPr/>
                    <a:lstStyle/>
                    <a:p>
                      <a:pPr algn="ctr" fontAlgn="b"/>
                      <a:r>
                        <a:rPr lang="de-DE" sz="1000" u="none" strike="noStrike">
                          <a:effectLst/>
                        </a:rPr>
                        <a:t>7.</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Gymnasium Brake</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9,7</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72</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7</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84835975"/>
                  </a:ext>
                </a:extLst>
              </a:tr>
              <a:tr h="192895">
                <a:tc>
                  <a:txBody>
                    <a:bodyPr/>
                    <a:lstStyle/>
                    <a:p>
                      <a:pPr algn="ctr" fontAlgn="b"/>
                      <a:r>
                        <a:rPr lang="de-DE" sz="1000" u="none" strike="noStrike">
                          <a:effectLst/>
                        </a:rPr>
                        <a:t>8.</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IGS Brake</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4,2</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48</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2</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41149361"/>
                  </a:ext>
                </a:extLst>
              </a:tr>
              <a:tr h="192895">
                <a:tc>
                  <a:txBody>
                    <a:bodyPr/>
                    <a:lstStyle/>
                    <a:p>
                      <a:pPr algn="ctr" fontAlgn="b"/>
                      <a:r>
                        <a:rPr lang="de-DE" sz="1000" u="none" strike="noStrike">
                          <a:effectLst/>
                        </a:rPr>
                        <a:t>9.</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BBS Wesermarsch</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0,9</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110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66790094"/>
                  </a:ext>
                </a:extLst>
              </a:tr>
              <a:tr h="192895">
                <a:tc>
                  <a:txBody>
                    <a:bodyPr/>
                    <a:lstStyle/>
                    <a:p>
                      <a:pPr algn="ctr" fontAlgn="b"/>
                      <a:r>
                        <a:rPr lang="de-DE" sz="1000" u="none" strike="noStrike">
                          <a:effectLst/>
                        </a:rPr>
                        <a:t>10.</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Gymnasium Nordenham</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69</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703314139"/>
                  </a:ext>
                </a:extLst>
              </a:tr>
              <a:tr h="192895">
                <a:tc>
                  <a:txBody>
                    <a:bodyPr/>
                    <a:lstStyle/>
                    <a:p>
                      <a:pPr algn="ctr" fontAlgn="b"/>
                      <a:r>
                        <a:rPr lang="de-DE" sz="1000" u="none" strike="noStrike">
                          <a:effectLst/>
                        </a:rPr>
                        <a:t>11.</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Grundschule Boitwarden</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14</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672911846"/>
                  </a:ext>
                </a:extLst>
              </a:tr>
              <a:tr h="192895">
                <a:tc>
                  <a:txBody>
                    <a:bodyPr/>
                    <a:lstStyle/>
                    <a:p>
                      <a:pPr algn="ctr" fontAlgn="b"/>
                      <a:r>
                        <a:rPr lang="de-DE" sz="1000" u="none" strike="noStrike">
                          <a:effectLst/>
                        </a:rPr>
                        <a:t>12.</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Eschhofschule Lemwerder</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16</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979707619"/>
                  </a:ext>
                </a:extLst>
              </a:tr>
              <a:tr h="192895">
                <a:tc>
                  <a:txBody>
                    <a:bodyPr/>
                    <a:lstStyle/>
                    <a:p>
                      <a:pPr algn="ctr" fontAlgn="b"/>
                      <a:r>
                        <a:rPr lang="de-DE" sz="1000" u="none" strike="noStrike">
                          <a:effectLst/>
                        </a:rPr>
                        <a:t>13.</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OBS 1 Nordenham</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60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755922617"/>
                  </a:ext>
                </a:extLst>
              </a:tr>
              <a:tr h="192895">
                <a:tc>
                  <a:txBody>
                    <a:bodyPr/>
                    <a:lstStyle/>
                    <a:p>
                      <a:pPr algn="ctr" fontAlgn="b"/>
                      <a:r>
                        <a:rPr lang="de-DE" sz="1000" u="none" strike="noStrike">
                          <a:effectLst/>
                        </a:rPr>
                        <a:t>14.</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Grundschule Nordenham Süd</a:t>
                      </a:r>
                      <a:endParaRPr lang="de-DE" sz="1000" b="0" i="0" u="none" strike="noStrike">
                        <a:effectLst/>
                        <a:latin typeface="Arial" panose="020B0604020202020204" pitchFamily="34" charset="0"/>
                      </a:endParaRPr>
                    </a:p>
                  </a:txBody>
                  <a:tcPr marL="9525" marR="9525" marT="9525" marB="0" anchor="b"/>
                </a:tc>
                <a:tc>
                  <a:txBody>
                    <a:bodyPr/>
                    <a:lstStyle/>
                    <a:p>
                      <a:pPr algn="r" fontAlgn="b"/>
                      <a:r>
                        <a:rPr lang="de-DE" sz="1000" u="none" strike="noStrike">
                          <a:effectLst/>
                        </a:rPr>
                        <a:t>0,0</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14</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567728730"/>
                  </a:ext>
                </a:extLst>
              </a:tr>
              <a:tr h="192895">
                <a:tc>
                  <a:txBody>
                    <a:bodyPr/>
                    <a:lstStyle/>
                    <a:p>
                      <a:pPr algn="ctr"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Gesamt</a:t>
                      </a:r>
                      <a:endParaRPr lang="de-DE" sz="1000" b="0" i="0" u="none" strike="noStrike">
                        <a:effectLst/>
                        <a:latin typeface="Arial" panose="020B0604020202020204" pitchFamily="34" charset="0"/>
                      </a:endParaRPr>
                    </a:p>
                  </a:txBody>
                  <a:tcPr marL="9525" marR="9525" marT="9525" marB="0" anchor="b"/>
                </a:tc>
                <a:tc>
                  <a:txBody>
                    <a:bodyPr/>
                    <a:lstStyle/>
                    <a:p>
                      <a:pPr algn="l" fontAlgn="b"/>
                      <a:r>
                        <a:rPr lang="de-DE" sz="1000" u="none" strike="noStrike">
                          <a:effectLst/>
                        </a:rPr>
                        <a:t> </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a:effectLst/>
                        </a:rPr>
                        <a:t>522</a:t>
                      </a:r>
                      <a:endParaRPr lang="de-DE" sz="1000" b="0" i="0" u="none" strike="noStrike">
                        <a:effectLst/>
                        <a:latin typeface="Arial" panose="020B0604020202020204" pitchFamily="34" charset="0"/>
                      </a:endParaRPr>
                    </a:p>
                  </a:txBody>
                  <a:tcPr marL="9525" marR="9525" marT="9525" marB="0" anchor="b"/>
                </a:tc>
                <a:tc>
                  <a:txBody>
                    <a:bodyPr/>
                    <a:lstStyle/>
                    <a:p>
                      <a:pPr algn="ctr" fontAlgn="b"/>
                      <a:r>
                        <a:rPr lang="de-DE" sz="1000" u="none" strike="noStrike" dirty="0">
                          <a:effectLst/>
                        </a:rPr>
                        <a:t>78</a:t>
                      </a:r>
                      <a:endParaRPr lang="de-DE"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713398755"/>
                  </a:ext>
                </a:extLst>
              </a:tr>
            </a:tbl>
          </a:graphicData>
        </a:graphic>
      </p:graphicFrame>
      <p:sp>
        <p:nvSpPr>
          <p:cNvPr id="13" name="Textfeld 12">
            <a:extLst>
              <a:ext uri="{FF2B5EF4-FFF2-40B4-BE49-F238E27FC236}">
                <a16:creationId xmlns:a16="http://schemas.microsoft.com/office/drawing/2014/main" id="{3DBFFB56-9E21-7F6B-8950-F02EF0071C1E}"/>
              </a:ext>
            </a:extLst>
          </p:cNvPr>
          <p:cNvSpPr txBox="1"/>
          <p:nvPr/>
        </p:nvSpPr>
        <p:spPr>
          <a:xfrm>
            <a:off x="7843706" y="1182913"/>
            <a:ext cx="4346896" cy="1815882"/>
          </a:xfrm>
          <a:prstGeom prst="rect">
            <a:avLst/>
          </a:prstGeom>
          <a:noFill/>
        </p:spPr>
        <p:txBody>
          <a:bodyPr wrap="square">
            <a:spAutoFit/>
          </a:bodyPr>
          <a:lstStyle/>
          <a:p>
            <a:r>
              <a:rPr lang="de-DE" sz="14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Auch in </a:t>
            </a:r>
            <a:r>
              <a:rPr lang="de-DE" sz="14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2023</a:t>
            </a:r>
            <a:r>
              <a:rPr lang="de-DE" sz="14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wird der Lehrerwettbewerb in etwas modifizierter Form neu aufgelegt: </a:t>
            </a:r>
          </a:p>
          <a:p>
            <a:endParaRPr lang="de-DE" sz="1400" dirty="0">
              <a:solidFill>
                <a:srgbClr val="3A3A3A"/>
              </a:solidFill>
              <a:latin typeface="Calibri" panose="020F0502020204030204" pitchFamily="34" charset="0"/>
              <a:ea typeface="Times New Roman" panose="02020603050405020304" pitchFamily="18" charset="0"/>
              <a:cs typeface="Calibri" panose="020F0502020204030204" pitchFamily="34" charset="0"/>
            </a:endParaRPr>
          </a:p>
          <a:p>
            <a:r>
              <a:rPr lang="de-DE" sz="14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So wird es 2 Wertungsgruppen (</a:t>
            </a:r>
            <a:r>
              <a:rPr lang="de-DE" sz="14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Grundschulen</a:t>
            </a:r>
            <a:r>
              <a:rPr lang="de-DE" sz="14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und „</a:t>
            </a:r>
            <a:r>
              <a:rPr lang="de-DE" sz="14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Andere Schulen</a:t>
            </a:r>
            <a:r>
              <a:rPr lang="de-DE" sz="14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geben und diesmal werden alle Mitarbeiter der Schule berücksichtigt.</a:t>
            </a:r>
          </a:p>
          <a:p>
            <a:endParaRPr lang="de-DE" sz="1400" dirty="0">
              <a:solidFill>
                <a:srgbClr val="3A3A3A"/>
              </a:solidFill>
              <a:latin typeface="Calibri" panose="020F0502020204030204" pitchFamily="34" charset="0"/>
              <a:ea typeface="Times New Roman" panose="02020603050405020304" pitchFamily="18" charset="0"/>
              <a:cs typeface="Times New Roman" panose="02020603050405020304" pitchFamily="18" charset="0"/>
            </a:endParaRPr>
          </a:p>
          <a:p>
            <a:r>
              <a:rPr lang="de-DE" sz="1400" dirty="0">
                <a:solidFill>
                  <a:srgbClr val="3A3A3A"/>
                </a:solidFill>
                <a:latin typeface="Calibri" panose="020F0502020204030204" pitchFamily="34" charset="0"/>
                <a:ea typeface="Times New Roman" panose="02020603050405020304" pitchFamily="18" charset="0"/>
                <a:cs typeface="Times New Roman" panose="02020603050405020304" pitchFamily="18" charset="0"/>
              </a:rPr>
              <a:t>Auch für 2023 schon viel Interesse !</a:t>
            </a:r>
            <a:endParaRPr lang="de-DE" sz="1400" dirty="0">
              <a:solidFill>
                <a:srgbClr val="3A3A3A"/>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1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4008583" cy="712178"/>
          </a:xfrm>
        </p:spPr>
        <p:txBody>
          <a:bodyPr>
            <a:normAutofit fontScale="90000"/>
          </a:bodyPr>
          <a:lstStyle/>
          <a:p>
            <a:r>
              <a:rPr lang="de-DE" sz="3200" b="1" dirty="0">
                <a:latin typeface="+mn-lt"/>
              </a:rPr>
              <a:t>Sportabzeichen 2023</a:t>
            </a:r>
          </a:p>
        </p:txBody>
      </p:sp>
      <p:sp>
        <p:nvSpPr>
          <p:cNvPr id="3" name="Inhaltsplatzhalter 2"/>
          <p:cNvSpPr>
            <a:spLocks noGrp="1"/>
          </p:cNvSpPr>
          <p:nvPr>
            <p:ph idx="1"/>
          </p:nvPr>
        </p:nvSpPr>
        <p:spPr>
          <a:xfrm>
            <a:off x="1524000" y="1293091"/>
            <a:ext cx="9144000" cy="4879109"/>
          </a:xfrm>
        </p:spPr>
        <p:txBody>
          <a:bodyPr>
            <a:normAutofit/>
          </a:bodyPr>
          <a:lstStyle/>
          <a:p>
            <a:pPr marL="45720" indent="0">
              <a:buNone/>
            </a:pPr>
            <a:endParaRPr lang="de-DE" b="1" dirty="0">
              <a:solidFill>
                <a:schemeClr val="accent1">
                  <a:lumMod val="75000"/>
                </a:schemeClr>
              </a:solidFill>
            </a:endParaRPr>
          </a:p>
          <a:p>
            <a:pPr marL="45720" indent="0" algn="ctr">
              <a:buNone/>
            </a:pPr>
            <a:r>
              <a:rPr lang="de-DE" b="1" dirty="0">
                <a:solidFill>
                  <a:schemeClr val="accent1">
                    <a:lumMod val="75000"/>
                  </a:schemeClr>
                </a:solidFill>
              </a:rPr>
              <a:t>Wir freuen wir uns, Euch auch in diesem Jahr wieder alle gesund in Präsenz treffen begrüßen zu können !</a:t>
            </a:r>
          </a:p>
          <a:p>
            <a:pPr marL="45720" indent="0" algn="ctr">
              <a:buNone/>
            </a:pPr>
            <a:r>
              <a:rPr lang="de-DE" b="1" dirty="0">
                <a:solidFill>
                  <a:schemeClr val="accent1">
                    <a:lumMod val="75000"/>
                  </a:schemeClr>
                </a:solidFill>
              </a:rPr>
              <a:t>Bei Fragen steht euch weiterhin das Sportabzeichen Team des </a:t>
            </a:r>
            <a:r>
              <a:rPr lang="de-DE" b="1" dirty="0" err="1">
                <a:solidFill>
                  <a:schemeClr val="accent1">
                    <a:lumMod val="75000"/>
                  </a:schemeClr>
                </a:solidFill>
              </a:rPr>
              <a:t>Kreissportbundes</a:t>
            </a:r>
            <a:r>
              <a:rPr lang="de-DE" b="1" dirty="0">
                <a:solidFill>
                  <a:schemeClr val="accent1">
                    <a:lumMod val="75000"/>
                  </a:schemeClr>
                </a:solidFill>
              </a:rPr>
              <a:t> Wesermarsch mit Rat und Tat zur Seite.</a:t>
            </a:r>
          </a:p>
          <a:p>
            <a:pPr marL="45720" indent="0" algn="ctr">
              <a:buNone/>
            </a:pPr>
            <a:r>
              <a:rPr lang="de-DE" b="1" dirty="0">
                <a:solidFill>
                  <a:schemeClr val="accent1">
                    <a:lumMod val="75000"/>
                  </a:schemeClr>
                </a:solidFill>
              </a:rPr>
              <a:t>Bleibt gesund!</a:t>
            </a:r>
          </a:p>
          <a:p>
            <a:endParaRPr lang="de-DE" dirty="0"/>
          </a:p>
        </p:txBody>
      </p:sp>
      <p:pic>
        <p:nvPicPr>
          <p:cNvPr id="5" name="Grafik 4" descr="Ein Bild, das Zeichnung enthält.&#10;&#10;Automatisch generierte Beschreibung">
            <a:extLst>
              <a:ext uri="{FF2B5EF4-FFF2-40B4-BE49-F238E27FC236}">
                <a16:creationId xmlns:a16="http://schemas.microsoft.com/office/drawing/2014/main" id="{7DEB6FAE-9C9F-4275-8686-59850440D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pic>
        <p:nvPicPr>
          <p:cNvPr id="7" name="Grafik 6" descr="Ein Bild, das Zeichnung enthält.&#10;&#10;Automatisch generierte Beschreibung">
            <a:extLst>
              <a:ext uri="{FF2B5EF4-FFF2-40B4-BE49-F238E27FC236}">
                <a16:creationId xmlns:a16="http://schemas.microsoft.com/office/drawing/2014/main" id="{4636EC79-0ACF-4CE1-902F-239CC760E5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752" y="3931227"/>
            <a:ext cx="1740349" cy="934986"/>
          </a:xfrm>
          <a:prstGeom prst="rect">
            <a:avLst/>
          </a:prstGeom>
        </p:spPr>
      </p:pic>
      <p:sp>
        <p:nvSpPr>
          <p:cNvPr id="9" name="Rechteck 8">
            <a:extLst>
              <a:ext uri="{FF2B5EF4-FFF2-40B4-BE49-F238E27FC236}">
                <a16:creationId xmlns:a16="http://schemas.microsoft.com/office/drawing/2014/main" id="{FBE80560-230C-4E17-ACF3-6AEE33AA4089}"/>
              </a:ext>
            </a:extLst>
          </p:cNvPr>
          <p:cNvSpPr/>
          <p:nvPr/>
        </p:nvSpPr>
        <p:spPr>
          <a:xfrm>
            <a:off x="3439486" y="5049846"/>
            <a:ext cx="4734696" cy="600164"/>
          </a:xfrm>
          <a:prstGeom prst="rect">
            <a:avLst/>
          </a:prstGeom>
        </p:spPr>
        <p:txBody>
          <a:bodyPr wrap="square">
            <a:spAutoFit/>
          </a:bodyPr>
          <a:lstStyle/>
          <a:p>
            <a:pPr algn="ctr"/>
            <a:r>
              <a:rPr lang="de-DE" sz="1100" b="1" i="1" dirty="0">
                <a:solidFill>
                  <a:srgbClr val="000000"/>
                </a:solidFill>
              </a:rPr>
              <a:t>Kerstin Ludwig</a:t>
            </a:r>
          </a:p>
          <a:p>
            <a:pPr algn="ctr"/>
            <a:r>
              <a:rPr lang="de-DE" sz="1100" dirty="0"/>
              <a:t>04401 / 858 191 oder 01525 412 35 43</a:t>
            </a:r>
          </a:p>
          <a:p>
            <a:pPr algn="ctr"/>
            <a:r>
              <a:rPr lang="de-DE" sz="1100" u="sng" dirty="0"/>
              <a:t>kreissportbund.wesermarsch@ewetel.net</a:t>
            </a:r>
            <a:endParaRPr lang="de-DE" sz="1100" dirty="0"/>
          </a:p>
        </p:txBody>
      </p:sp>
      <p:sp>
        <p:nvSpPr>
          <p:cNvPr id="4" name="Foliennummernplatzhalter 3">
            <a:extLst>
              <a:ext uri="{FF2B5EF4-FFF2-40B4-BE49-F238E27FC236}">
                <a16:creationId xmlns:a16="http://schemas.microsoft.com/office/drawing/2014/main" id="{40BDC55B-9325-4655-8E02-26B0D0C2D6D7}"/>
              </a:ext>
            </a:extLst>
          </p:cNvPr>
          <p:cNvSpPr>
            <a:spLocks noGrp="1"/>
          </p:cNvSpPr>
          <p:nvPr>
            <p:ph type="sldNum" sz="quarter" idx="12"/>
          </p:nvPr>
        </p:nvSpPr>
        <p:spPr/>
        <p:txBody>
          <a:bodyPr/>
          <a:lstStyle/>
          <a:p>
            <a:fld id="{E31375A4-56A4-47D6-9801-1991572033F7}" type="slidenum">
              <a:rPr lang="de-DE" smtClean="0"/>
              <a:t>2</a:t>
            </a:fld>
            <a:endParaRPr lang="de-DE"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BA257-29BF-498D-9981-5D6A33E40C93}"/>
              </a:ext>
            </a:extLst>
          </p:cNvPr>
          <p:cNvSpPr>
            <a:spLocks noGrp="1"/>
          </p:cNvSpPr>
          <p:nvPr>
            <p:ph type="title"/>
          </p:nvPr>
        </p:nvSpPr>
        <p:spPr/>
        <p:txBody>
          <a:bodyPr/>
          <a:lstStyle/>
          <a:p>
            <a:pPr algn="ctr"/>
            <a:r>
              <a:rPr lang="de-DE" b="1" dirty="0" err="1"/>
              <a:t>LzO</a:t>
            </a:r>
            <a:r>
              <a:rPr lang="de-DE" b="1" dirty="0"/>
              <a:t> – Spende 1.000,-- Euro</a:t>
            </a:r>
          </a:p>
        </p:txBody>
      </p:sp>
      <p:pic>
        <p:nvPicPr>
          <p:cNvPr id="6" name="Inhaltsplatzhalter 5">
            <a:extLst>
              <a:ext uri="{FF2B5EF4-FFF2-40B4-BE49-F238E27FC236}">
                <a16:creationId xmlns:a16="http://schemas.microsoft.com/office/drawing/2014/main" id="{4441DC2D-72D2-44FE-9AE7-463DDE687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795" y="1714500"/>
            <a:ext cx="5744409" cy="4457700"/>
          </a:xfrm>
        </p:spPr>
      </p:pic>
      <p:sp>
        <p:nvSpPr>
          <p:cNvPr id="4" name="Foliennummernplatzhalter 3">
            <a:extLst>
              <a:ext uri="{FF2B5EF4-FFF2-40B4-BE49-F238E27FC236}">
                <a16:creationId xmlns:a16="http://schemas.microsoft.com/office/drawing/2014/main" id="{783C306C-E2CD-4C20-BEF3-298179C39B10}"/>
              </a:ext>
            </a:extLst>
          </p:cNvPr>
          <p:cNvSpPr>
            <a:spLocks noGrp="1"/>
          </p:cNvSpPr>
          <p:nvPr>
            <p:ph type="sldNum" sz="quarter" idx="12"/>
          </p:nvPr>
        </p:nvSpPr>
        <p:spPr/>
        <p:txBody>
          <a:bodyPr/>
          <a:lstStyle/>
          <a:p>
            <a:fld id="{E31375A4-56A4-47D6-9801-1991572033F7}" type="slidenum">
              <a:rPr lang="de-DE" smtClean="0"/>
              <a:t>20</a:t>
            </a:fld>
            <a:endParaRPr lang="de-DE" dirty="0"/>
          </a:p>
        </p:txBody>
      </p:sp>
    </p:spTree>
    <p:extLst>
      <p:ext uri="{BB962C8B-B14F-4D97-AF65-F5344CB8AC3E}">
        <p14:creationId xmlns:p14="http://schemas.microsoft.com/office/powerpoint/2010/main" val="15937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rgbClr val="FF0000"/>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21</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53111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hutterstock_123417493-rcm992x0.jpg (992Ã655)">
            <a:extLst>
              <a:ext uri="{FF2B5EF4-FFF2-40B4-BE49-F238E27FC236}">
                <a16:creationId xmlns:a16="http://schemas.microsoft.com/office/drawing/2014/main" id="{59C1927F-45A3-4C00-BC36-5D8F2082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86" y="1181270"/>
            <a:ext cx="7142314" cy="471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FCBE249-2D70-4E4D-A583-11DA4AD959F7}"/>
              </a:ext>
            </a:extLst>
          </p:cNvPr>
          <p:cNvSpPr txBox="1"/>
          <p:nvPr/>
        </p:nvSpPr>
        <p:spPr>
          <a:xfrm>
            <a:off x="850899" y="1284059"/>
            <a:ext cx="4442553" cy="3323987"/>
          </a:xfrm>
          <a:prstGeom prst="rect">
            <a:avLst/>
          </a:prstGeom>
          <a:noFill/>
        </p:spPr>
        <p:txBody>
          <a:bodyPr wrap="square" rtlCol="0">
            <a:spAutoFit/>
          </a:bodyPr>
          <a:lstStyle/>
          <a:p>
            <a:pPr algn="ctr"/>
            <a:r>
              <a:rPr lang="de-DE" sz="2800" b="1" dirty="0">
                <a:solidFill>
                  <a:srgbClr val="C00000"/>
                </a:solidFill>
              </a:rPr>
              <a:t> </a:t>
            </a:r>
            <a:r>
              <a:rPr lang="de-DE" sz="2400" b="1" dirty="0">
                <a:solidFill>
                  <a:srgbClr val="00B050"/>
                </a:solidFill>
              </a:rPr>
              <a:t>4. Leistungsänderungen 2023</a:t>
            </a:r>
          </a:p>
          <a:p>
            <a:pPr algn="ctr"/>
            <a:r>
              <a:rPr lang="de-DE" sz="1200" b="1" dirty="0">
                <a:solidFill>
                  <a:srgbClr val="FF0000"/>
                </a:solidFill>
              </a:rPr>
              <a:t>(Änderungen in rot)</a:t>
            </a:r>
            <a:endParaRPr lang="de-DE" sz="2800" b="1" dirty="0">
              <a:solidFill>
                <a:srgbClr val="FF0000"/>
              </a:solidFill>
            </a:endParaRPr>
          </a:p>
          <a:p>
            <a:pPr algn="l"/>
            <a:r>
              <a:rPr lang="de-DE" sz="1400" b="0" i="0" dirty="0">
                <a:solidFill>
                  <a:srgbClr val="3A3A3A"/>
                </a:solidFill>
                <a:effectLst/>
                <a:latin typeface="-apple-system"/>
              </a:rPr>
              <a:t>Es sind nur einige Kleinigkeiten bei den Bedingungen zum Erwerb des  „Deutschen Sportabzeichen“ geändert worden!</a:t>
            </a:r>
          </a:p>
          <a:p>
            <a:pPr algn="l"/>
            <a:endParaRPr lang="de-DE" sz="800" b="1" u="sng" dirty="0">
              <a:solidFill>
                <a:srgbClr val="3A3A3A"/>
              </a:solidFill>
              <a:latin typeface="-apple-system"/>
            </a:endParaRPr>
          </a:p>
          <a:p>
            <a:pPr algn="l"/>
            <a:r>
              <a:rPr lang="de-DE" sz="1400" i="0" dirty="0">
                <a:solidFill>
                  <a:srgbClr val="3A3A3A"/>
                </a:solidFill>
                <a:effectLst/>
                <a:latin typeface="-apple-system"/>
              </a:rPr>
              <a:t>Die Sparkassen-Ringbücher sind weiterhin aktuell !</a:t>
            </a:r>
          </a:p>
          <a:p>
            <a:pPr algn="l"/>
            <a:endParaRPr lang="de-DE" sz="1400" i="0" dirty="0">
              <a:solidFill>
                <a:srgbClr val="3A3A3A"/>
              </a:solidFill>
              <a:effectLst/>
              <a:latin typeface="-apple-system"/>
            </a:endParaRPr>
          </a:p>
          <a:p>
            <a:r>
              <a:rPr lang="de-DE" sz="1400" b="0" i="0" dirty="0">
                <a:solidFill>
                  <a:srgbClr val="3A3A3A"/>
                </a:solidFill>
                <a:effectLst/>
                <a:latin typeface="-apple-system"/>
              </a:rPr>
              <a:t>6.1 Ausdauer und 6.4.Koordination:</a:t>
            </a:r>
          </a:p>
          <a:p>
            <a:r>
              <a:rPr lang="de-DE" sz="1400" dirty="0">
                <a:solidFill>
                  <a:srgbClr val="3A3A3A"/>
                </a:solidFill>
                <a:latin typeface="-apple-system"/>
              </a:rPr>
              <a:t>- </a:t>
            </a:r>
            <a:r>
              <a:rPr lang="de-DE" sz="1400" b="0" i="0" dirty="0">
                <a:solidFill>
                  <a:srgbClr val="3A3A3A"/>
                </a:solidFill>
                <a:effectLst/>
                <a:latin typeface="-apple-system"/>
              </a:rPr>
              <a:t>In rot: Alle Leistungen werden in Sekunden abgelesen</a:t>
            </a:r>
          </a:p>
          <a:p>
            <a:endParaRPr lang="de-DE" sz="800" b="0" i="0" dirty="0">
              <a:solidFill>
                <a:srgbClr val="3A3A3A"/>
              </a:solidFill>
              <a:effectLst/>
              <a:latin typeface="-apple-system"/>
            </a:endParaRPr>
          </a:p>
          <a:p>
            <a:r>
              <a:rPr lang="de-DE" sz="1400" dirty="0">
                <a:solidFill>
                  <a:srgbClr val="3A3A3A"/>
                </a:solidFill>
                <a:latin typeface="-apple-system"/>
              </a:rPr>
              <a:t>6.4.4 </a:t>
            </a:r>
            <a:r>
              <a:rPr lang="de-DE" sz="1400" dirty="0" err="1">
                <a:solidFill>
                  <a:srgbClr val="3A3A3A"/>
                </a:solidFill>
                <a:latin typeface="-apple-system"/>
              </a:rPr>
              <a:t>Drehwurf</a:t>
            </a:r>
            <a:r>
              <a:rPr lang="de-DE" sz="1400" dirty="0">
                <a:solidFill>
                  <a:srgbClr val="3A3A3A"/>
                </a:solidFill>
                <a:latin typeface="-apple-system"/>
              </a:rPr>
              <a:t>: </a:t>
            </a:r>
          </a:p>
          <a:p>
            <a:r>
              <a:rPr lang="de-DE" sz="1400" dirty="0">
                <a:solidFill>
                  <a:srgbClr val="3A3A3A"/>
                </a:solidFill>
                <a:latin typeface="-apple-system"/>
              </a:rPr>
              <a:t>(Hinweis: keinen Tauchring verwenden) </a:t>
            </a:r>
          </a:p>
          <a:p>
            <a:endParaRPr lang="de-DE" sz="1400" dirty="0">
              <a:solidFill>
                <a:srgbClr val="3A3A3A"/>
              </a:solidFill>
              <a:latin typeface="-apple-system"/>
            </a:endParaRPr>
          </a:p>
          <a:p>
            <a:r>
              <a:rPr lang="de-DE" sz="1400" b="1" dirty="0">
                <a:solidFill>
                  <a:srgbClr val="3A3A3A"/>
                </a:solidFill>
                <a:latin typeface="-apple-system"/>
              </a:rPr>
              <a:t>Nachweis Schwimmfähigkeit wurde deutlicher erläutert</a:t>
            </a:r>
            <a:r>
              <a:rPr lang="de-DE" sz="1400" dirty="0">
                <a:solidFill>
                  <a:srgbClr val="3A3A3A"/>
                </a:solidFill>
                <a:latin typeface="-apple-system"/>
              </a:rPr>
              <a:t>:</a:t>
            </a:r>
            <a:endParaRPr lang="de-DE" sz="1400" i="0" dirty="0">
              <a:solidFill>
                <a:srgbClr val="3A3A3A"/>
              </a:solidFill>
              <a:effectLst/>
              <a:latin typeface="-apple-system"/>
            </a:endParaRPr>
          </a:p>
        </p:txBody>
      </p:sp>
      <p:pic>
        <p:nvPicPr>
          <p:cNvPr id="5" name="Grafik 4" descr="Ein Bild, das Zeichnung enthält.&#10;&#10;Automatisch generierte Beschreibung">
            <a:extLst>
              <a:ext uri="{FF2B5EF4-FFF2-40B4-BE49-F238E27FC236}">
                <a16:creationId xmlns:a16="http://schemas.microsoft.com/office/drawing/2014/main" id="{0E9D869C-19CD-4736-9328-7E1FFA076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8BD64B73-3347-4682-9F40-F13B6E0AA707}"/>
              </a:ext>
            </a:extLst>
          </p:cNvPr>
          <p:cNvSpPr>
            <a:spLocks noGrp="1"/>
          </p:cNvSpPr>
          <p:nvPr>
            <p:ph type="sldNum" sz="quarter" idx="12"/>
          </p:nvPr>
        </p:nvSpPr>
        <p:spPr/>
        <p:txBody>
          <a:bodyPr/>
          <a:lstStyle/>
          <a:p>
            <a:fld id="{E31375A4-56A4-47D6-9801-1991572033F7}" type="slidenum">
              <a:rPr lang="de-DE" smtClean="0"/>
              <a:t>22</a:t>
            </a:fld>
            <a:endParaRPr lang="de-DE" dirty="0"/>
          </a:p>
        </p:txBody>
      </p:sp>
    </p:spTree>
    <p:extLst>
      <p:ext uri="{BB962C8B-B14F-4D97-AF65-F5344CB8AC3E}">
        <p14:creationId xmlns:p14="http://schemas.microsoft.com/office/powerpoint/2010/main" val="18226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F3B32-9764-CCDE-1CBA-15E71E81DACD}"/>
              </a:ext>
            </a:extLst>
          </p:cNvPr>
          <p:cNvSpPr>
            <a:spLocks noGrp="1"/>
          </p:cNvSpPr>
          <p:nvPr>
            <p:ph type="title"/>
          </p:nvPr>
        </p:nvSpPr>
        <p:spPr>
          <a:xfrm>
            <a:off x="1524000" y="457200"/>
            <a:ext cx="9144000" cy="1052818"/>
          </a:xfrm>
        </p:spPr>
        <p:txBody>
          <a:bodyPr>
            <a:normAutofit/>
          </a:bodyPr>
          <a:lstStyle/>
          <a:p>
            <a:pPr algn="ctr"/>
            <a:r>
              <a:rPr lang="de-DE" b="1" dirty="0"/>
              <a:t>Änderungen </a:t>
            </a:r>
            <a:r>
              <a:rPr lang="de-DE" sz="1600" b="1" dirty="0">
                <a:solidFill>
                  <a:srgbClr val="FF0000"/>
                </a:solidFill>
              </a:rPr>
              <a:t>(in rot) </a:t>
            </a:r>
            <a:br>
              <a:rPr lang="de-DE" b="1" dirty="0"/>
            </a:br>
            <a:r>
              <a:rPr lang="de-DE" b="1" dirty="0"/>
              <a:t>Nachweis der Schwimmfähigkeit</a:t>
            </a:r>
          </a:p>
        </p:txBody>
      </p:sp>
      <p:sp>
        <p:nvSpPr>
          <p:cNvPr id="3" name="Inhaltsplatzhalter 2">
            <a:extLst>
              <a:ext uri="{FF2B5EF4-FFF2-40B4-BE49-F238E27FC236}">
                <a16:creationId xmlns:a16="http://schemas.microsoft.com/office/drawing/2014/main" id="{560E500F-2E9D-AF46-AE13-5C97D0217993}"/>
              </a:ext>
            </a:extLst>
          </p:cNvPr>
          <p:cNvSpPr>
            <a:spLocks noGrp="1"/>
          </p:cNvSpPr>
          <p:nvPr>
            <p:ph idx="1"/>
          </p:nvPr>
        </p:nvSpPr>
        <p:spPr/>
        <p:txBody>
          <a:bodyPr/>
          <a:lstStyle/>
          <a:p>
            <a:r>
              <a:rPr lang="de-DE" dirty="0"/>
              <a:t>Grundsätzlich gilt, dass der Nachweis für die Schwimmfertigkeit erbracht ist, wenn für die Gruppe Ausdauer oder Schnelligkeit einer Schwimmdisziplin entsprechend der Altersgruppe mind.in Bronze erreicht wurde bzw. durch folgende Möglichkeiten:</a:t>
            </a:r>
          </a:p>
          <a:p>
            <a:r>
              <a:rPr lang="de-DE" dirty="0"/>
              <a:t>….Dauerschwimmen (</a:t>
            </a:r>
            <a:r>
              <a:rPr lang="de-DE" dirty="0">
                <a:solidFill>
                  <a:srgbClr val="FF0000"/>
                </a:solidFill>
              </a:rPr>
              <a:t>auch</a:t>
            </a:r>
            <a:r>
              <a:rPr lang="de-DE" dirty="0"/>
              <a:t> im offenen Gewässer möglich)</a:t>
            </a:r>
          </a:p>
          <a:p>
            <a:r>
              <a:rPr lang="de-DE" dirty="0"/>
              <a:t>&lt;12 Jahre: …oder das „Deutsche Schwimmabzeichen“ vorgelegt wurde (</a:t>
            </a:r>
            <a:r>
              <a:rPr lang="de-DE" dirty="0">
                <a:solidFill>
                  <a:srgbClr val="FF0000"/>
                </a:solidFill>
              </a:rPr>
              <a:t>ab Bronze entfällt</a:t>
            </a:r>
            <a:r>
              <a:rPr lang="de-DE" dirty="0"/>
              <a:t>)</a:t>
            </a:r>
          </a:p>
          <a:p>
            <a:r>
              <a:rPr lang="de-DE" dirty="0"/>
              <a:t>Prüfer ohne Rettungsausbildung können Training und Prüfungen durchführen, wenn eine im Rettungswesen ausgebildete Person (</a:t>
            </a:r>
            <a:r>
              <a:rPr lang="de-DE" dirty="0">
                <a:solidFill>
                  <a:srgbClr val="FF0000"/>
                </a:solidFill>
              </a:rPr>
              <a:t>Inhaber des Deutschen Rettungsschwimmabzeichens</a:t>
            </a:r>
            <a:r>
              <a:rPr lang="de-DE" dirty="0"/>
              <a:t>) anwesend ist.</a:t>
            </a: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227CFFDA-245D-EB48-72AB-1E2E33796776}"/>
              </a:ext>
            </a:extLst>
          </p:cNvPr>
          <p:cNvSpPr>
            <a:spLocks noGrp="1"/>
          </p:cNvSpPr>
          <p:nvPr>
            <p:ph type="sldNum" sz="quarter" idx="12"/>
          </p:nvPr>
        </p:nvSpPr>
        <p:spPr/>
        <p:txBody>
          <a:bodyPr/>
          <a:lstStyle/>
          <a:p>
            <a:fld id="{E31375A4-56A4-47D6-9801-1991572033F7}" type="slidenum">
              <a:rPr lang="de-DE" smtClean="0"/>
              <a:t>23</a:t>
            </a:fld>
            <a:endParaRPr lang="de-DE" dirty="0"/>
          </a:p>
        </p:txBody>
      </p:sp>
    </p:spTree>
    <p:extLst>
      <p:ext uri="{BB962C8B-B14F-4D97-AF65-F5344CB8AC3E}">
        <p14:creationId xmlns:p14="http://schemas.microsoft.com/office/powerpoint/2010/main" val="91037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8203558-7C35-0B4F-9410-B6A6D493F2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616" y="0"/>
            <a:ext cx="4848706" cy="6858000"/>
          </a:xfrm>
          <a:prstGeom prst="rect">
            <a:avLst/>
          </a:prstGeom>
        </p:spPr>
      </p:pic>
      <p:sp>
        <p:nvSpPr>
          <p:cNvPr id="5" name="Textfeld 4">
            <a:extLst>
              <a:ext uri="{FF2B5EF4-FFF2-40B4-BE49-F238E27FC236}">
                <a16:creationId xmlns:a16="http://schemas.microsoft.com/office/drawing/2014/main" id="{3A2D63B9-B272-B4A0-D769-08EB7080BF2B}"/>
              </a:ext>
            </a:extLst>
          </p:cNvPr>
          <p:cNvSpPr txBox="1"/>
          <p:nvPr/>
        </p:nvSpPr>
        <p:spPr>
          <a:xfrm>
            <a:off x="463492" y="1080820"/>
            <a:ext cx="4410512" cy="1666867"/>
          </a:xfrm>
          <a:prstGeom prst="rect">
            <a:avLst/>
          </a:prstGeom>
          <a:noFill/>
        </p:spPr>
        <p:txBody>
          <a:bodyPr wrap="square">
            <a:spAutoFit/>
          </a:bodyPr>
          <a:lstStyle/>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Schwimmnachweise: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Genauere Beschreibung für „Erstableger“</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„Schwimmnachweis im Jahr des Erwerbs“ </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 -  </a:t>
            </a:r>
            <a:r>
              <a:rPr lang="de-DE" sz="1800" dirty="0">
                <a:effectLst/>
                <a:latin typeface="Calibri" panose="020F0502020204030204" pitchFamily="34" charset="0"/>
                <a:ea typeface="Calibri" panose="020F0502020204030204" pitchFamily="34" charset="0"/>
                <a:cs typeface="Times New Roman" panose="02020603050405020304" pitchFamily="18" charset="0"/>
              </a:rPr>
              <a:t>also jetzt </a:t>
            </a:r>
            <a:r>
              <a:rPr lang="de-DE" sz="2400" b="1" dirty="0">
                <a:effectLst/>
                <a:latin typeface="Calibri" panose="020F0502020204030204" pitchFamily="34" charset="0"/>
                <a:ea typeface="Calibri" panose="020F0502020204030204" pitchFamily="34" charset="0"/>
                <a:cs typeface="Times New Roman" panose="02020603050405020304" pitchFamily="18" charset="0"/>
              </a:rPr>
              <a:t>2023</a:t>
            </a:r>
          </a:p>
        </p:txBody>
      </p:sp>
      <p:cxnSp>
        <p:nvCxnSpPr>
          <p:cNvPr id="7" name="Gerade Verbindung mit Pfeil 6">
            <a:extLst>
              <a:ext uri="{FF2B5EF4-FFF2-40B4-BE49-F238E27FC236}">
                <a16:creationId xmlns:a16="http://schemas.microsoft.com/office/drawing/2014/main" id="{65BF3865-0E6A-A2F9-1E8D-D00771F976DF}"/>
              </a:ext>
            </a:extLst>
          </p:cNvPr>
          <p:cNvCxnSpPr/>
          <p:nvPr/>
        </p:nvCxnSpPr>
        <p:spPr>
          <a:xfrm>
            <a:off x="4932727" y="1669409"/>
            <a:ext cx="743889" cy="5956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5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a:xfrm>
            <a:off x="1524000" y="457200"/>
            <a:ext cx="9144000" cy="675314"/>
          </a:xfrm>
        </p:spPr>
        <p:txBody>
          <a:bodyPr>
            <a:normAutofit/>
          </a:bodyPr>
          <a:lstStyle/>
          <a:p>
            <a:pPr algn="ctr"/>
            <a:r>
              <a:rPr lang="de-DE" b="1" dirty="0" err="1"/>
              <a:t>NEUe</a:t>
            </a:r>
            <a:r>
              <a:rPr lang="de-DE" b="1" dirty="0"/>
              <a:t> Anforderungen ab 2024</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a:xfrm>
            <a:off x="1524000" y="2155970"/>
            <a:ext cx="9144000" cy="4060271"/>
          </a:xfrm>
        </p:spPr>
        <p:txBody>
          <a:bodyPr/>
          <a:lstStyle/>
          <a:p>
            <a:r>
              <a:rPr lang="de-DE" b="1" dirty="0"/>
              <a:t>Ab 2024 wird der Anforderungskatalog komplett neu bearbeitet </a:t>
            </a:r>
          </a:p>
          <a:p>
            <a:endParaRPr lang="de-DE" b="1" dirty="0"/>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25</a:t>
            </a:fld>
            <a:endParaRPr lang="de-DE" dirty="0"/>
          </a:p>
        </p:txBody>
      </p:sp>
      <p:pic>
        <p:nvPicPr>
          <p:cNvPr id="6" name="Bild 1">
            <a:extLst>
              <a:ext uri="{FF2B5EF4-FFF2-40B4-BE49-F238E27FC236}">
                <a16:creationId xmlns:a16="http://schemas.microsoft.com/office/drawing/2014/main" id="{CC069727-9A4E-59C6-5324-8F96FF9A93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1609" y="3244026"/>
            <a:ext cx="2238375" cy="2047875"/>
          </a:xfrm>
          <a:prstGeom prst="rect">
            <a:avLst/>
          </a:prstGeom>
          <a:noFill/>
          <a:ln>
            <a:noFill/>
          </a:ln>
        </p:spPr>
      </p:pic>
    </p:spTree>
    <p:extLst>
      <p:ext uri="{BB962C8B-B14F-4D97-AF65-F5344CB8AC3E}">
        <p14:creationId xmlns:p14="http://schemas.microsoft.com/office/powerpoint/2010/main" val="33652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rgbClr val="FF0000"/>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26</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57128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676A4-A70A-4C73-A3D6-12E3F008D937}"/>
              </a:ext>
            </a:extLst>
          </p:cNvPr>
          <p:cNvSpPr>
            <a:spLocks noGrp="1"/>
          </p:cNvSpPr>
          <p:nvPr>
            <p:ph type="title"/>
          </p:nvPr>
        </p:nvSpPr>
        <p:spPr/>
        <p:txBody>
          <a:bodyPr>
            <a:normAutofit/>
          </a:bodyPr>
          <a:lstStyle/>
          <a:p>
            <a:r>
              <a:rPr lang="de-DE" sz="2800" b="1" dirty="0"/>
              <a:t>5. Neues Format „Prüferausbildung“ ab 2023</a:t>
            </a:r>
          </a:p>
        </p:txBody>
      </p:sp>
      <p:sp>
        <p:nvSpPr>
          <p:cNvPr id="4" name="Foliennummernplatzhalter 3">
            <a:extLst>
              <a:ext uri="{FF2B5EF4-FFF2-40B4-BE49-F238E27FC236}">
                <a16:creationId xmlns:a16="http://schemas.microsoft.com/office/drawing/2014/main" id="{7B04A2D9-BE9F-4CCD-BD5D-AF429D3CCCD7}"/>
              </a:ext>
            </a:extLst>
          </p:cNvPr>
          <p:cNvSpPr>
            <a:spLocks noGrp="1"/>
          </p:cNvSpPr>
          <p:nvPr>
            <p:ph type="sldNum" sz="quarter" idx="12"/>
          </p:nvPr>
        </p:nvSpPr>
        <p:spPr/>
        <p:txBody>
          <a:bodyPr/>
          <a:lstStyle/>
          <a:p>
            <a:fld id="{E31375A4-56A4-47D6-9801-1991572033F7}" type="slidenum">
              <a:rPr lang="de-DE" smtClean="0"/>
              <a:t>27</a:t>
            </a:fld>
            <a:endParaRPr lang="de-DE" dirty="0"/>
          </a:p>
        </p:txBody>
      </p:sp>
      <p:sp>
        <p:nvSpPr>
          <p:cNvPr id="5" name="Inhaltsplatzhalter 4">
            <a:extLst>
              <a:ext uri="{FF2B5EF4-FFF2-40B4-BE49-F238E27FC236}">
                <a16:creationId xmlns:a16="http://schemas.microsoft.com/office/drawing/2014/main" id="{B3F80CBE-96F3-FB2A-BC01-2C527F0BFFC3}"/>
              </a:ext>
            </a:extLst>
          </p:cNvPr>
          <p:cNvSpPr>
            <a:spLocks noGrp="1"/>
          </p:cNvSpPr>
          <p:nvPr>
            <p:ph idx="1"/>
          </p:nvPr>
        </p:nvSpPr>
        <p:spPr/>
        <p:txBody>
          <a:bodyPr>
            <a:normAutofit fontScale="92500" lnSpcReduction="10000"/>
          </a:bodyPr>
          <a:lstStyle/>
          <a:p>
            <a:pPr>
              <a:lnSpc>
                <a:spcPct val="150000"/>
              </a:lnSpc>
              <a:spcAft>
                <a:spcPts val="800"/>
              </a:spcAft>
            </a:pP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Eine Arbeitsgruppe des LSB hat einheitliche Schulungsmaterialien für Prüfer/innen des Deutschen Sportabzeichen im Online-</a:t>
            </a:r>
            <a:r>
              <a:rPr lang="de-DE" sz="1800" dirty="0" err="1">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Blended</a:t>
            </a: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-Learning und Präsenz Format entwickelt, die nun ab 2023 vereinheitlicht wurde. Der Umfang dieser Ausbildung mit vom LSB definierten Inhalten liegt bei </a:t>
            </a:r>
            <a:r>
              <a:rPr lang="de-DE" sz="18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10 Lerneinheiten </a:t>
            </a: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(1 LE=45 Minuten). Dafür haben wir in 2023 zwei Termine ins Auge gefasst: </a:t>
            </a:r>
          </a:p>
          <a:p>
            <a:pPr>
              <a:lnSpc>
                <a:spcPct val="150000"/>
              </a:lnSpc>
              <a:spcAft>
                <a:spcPts val="800"/>
              </a:spcAft>
            </a:pPr>
            <a:r>
              <a:rPr lang="de-DE" sz="18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29. April 2023</a:t>
            </a: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(Samstag)  „Basis-Prüfermodul“ mit Lena Ennen-Hansing im Stadion des SV Brake.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de-DE" sz="18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19. August 2023</a:t>
            </a: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(Sonntag)  Prüfer Lehrgang „</a:t>
            </a:r>
            <a:r>
              <a:rPr lang="de-DE" sz="18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Turnen</a:t>
            </a: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mit Annika Ulbrich</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de-DE" sz="17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Beginn wird jeweils 10 Uhr sein. Anmeldungen sind in der Geschäftsstelle (Tel.: 04401 / 858 191) möglich</a:t>
            </a:r>
          </a:p>
          <a:p>
            <a:pPr>
              <a:lnSpc>
                <a:spcPct val="130000"/>
              </a:lnSpc>
              <a:spcAft>
                <a:spcPts val="800"/>
              </a:spcAft>
            </a:pPr>
            <a:r>
              <a:rPr lang="de-DE" sz="17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2 </a:t>
            </a:r>
            <a:r>
              <a:rPr lang="de-DE" sz="1700" b="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LE`s</a:t>
            </a:r>
            <a:r>
              <a:rPr lang="de-DE" sz="17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davon sind heute…… </a:t>
            </a:r>
            <a:r>
              <a:rPr lang="de-DE" sz="1700" b="1" dirty="0">
                <a:solidFill>
                  <a:srgbClr val="3A3A3A"/>
                </a:solidFill>
                <a:latin typeface="Calibri" panose="020F0502020204030204" pitchFamily="34" charset="0"/>
                <a:ea typeface="Times New Roman" panose="02020603050405020304" pitchFamily="18" charset="0"/>
                <a:cs typeface="Calibri" panose="020F0502020204030204" pitchFamily="34" charset="0"/>
              </a:rPr>
              <a:t>(Fachtagung Sportabzeichen)</a:t>
            </a:r>
            <a:endParaRPr lang="de-DE" sz="17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800"/>
              </a:spcAft>
            </a:pP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59375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rgbClr val="FF0000"/>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28</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61477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D9DB4-29D6-45A5-A871-4BBF8F1C89AE}"/>
              </a:ext>
            </a:extLst>
          </p:cNvPr>
          <p:cNvSpPr>
            <a:spLocks noGrp="1"/>
          </p:cNvSpPr>
          <p:nvPr>
            <p:ph type="title"/>
          </p:nvPr>
        </p:nvSpPr>
        <p:spPr/>
        <p:txBody>
          <a:bodyPr/>
          <a:lstStyle/>
          <a:p>
            <a:r>
              <a:rPr lang="de-DE" b="1" dirty="0"/>
              <a:t>6. Termine</a:t>
            </a:r>
          </a:p>
        </p:txBody>
      </p:sp>
      <p:sp>
        <p:nvSpPr>
          <p:cNvPr id="3" name="Inhaltsplatzhalter 2">
            <a:extLst>
              <a:ext uri="{FF2B5EF4-FFF2-40B4-BE49-F238E27FC236}">
                <a16:creationId xmlns:a16="http://schemas.microsoft.com/office/drawing/2014/main" id="{4843BC6C-5CC7-48BE-B0BE-493E449891DB}"/>
              </a:ext>
            </a:extLst>
          </p:cNvPr>
          <p:cNvSpPr>
            <a:spLocks noGrp="1"/>
          </p:cNvSpPr>
          <p:nvPr>
            <p:ph idx="1"/>
          </p:nvPr>
        </p:nvSpPr>
        <p:spPr/>
        <p:txBody>
          <a:bodyPr>
            <a:normAutofit/>
          </a:bodyPr>
          <a:lstStyle/>
          <a:p>
            <a:pPr>
              <a:lnSpc>
                <a:spcPct val="150000"/>
              </a:lnSpc>
              <a:spcAft>
                <a:spcPts val="800"/>
              </a:spcAft>
            </a:pPr>
            <a:r>
              <a:rPr lang="de-DE" sz="20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29. April 2023</a:t>
            </a:r>
            <a:r>
              <a:rPr lang="de-DE" sz="20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(Samstag)  „Basis-Prüfermodul“ mit Lena Ennen-Hansing im Stadion des SV Brake. (Bisher 4 Anmeldungen)</a:t>
            </a:r>
          </a:p>
          <a:p>
            <a:pPr>
              <a:lnSpc>
                <a:spcPct val="150000"/>
              </a:lnSpc>
              <a:spcAft>
                <a:spcPts val="800"/>
              </a:spcAft>
            </a:pPr>
            <a:r>
              <a:rPr lang="de-DE" sz="20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19. August 2023</a:t>
            </a:r>
            <a:r>
              <a:rPr lang="de-DE" sz="20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(Sonntag)  Prüfer Lehrgang „</a:t>
            </a:r>
            <a:r>
              <a:rPr lang="de-DE" sz="2000" b="1"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Turnen</a:t>
            </a:r>
            <a:r>
              <a:rPr lang="de-DE" sz="20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mit Annika Ulbrich           (bisher 2 Anmeldungen)</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b="1" dirty="0"/>
              <a:t>30.06.2023</a:t>
            </a:r>
            <a:r>
              <a:rPr lang="de-DE" dirty="0"/>
              <a:t> DOSB Sportabzeichen Tour </a:t>
            </a:r>
            <a:r>
              <a:rPr lang="de-DE" dirty="0" err="1"/>
              <a:t>Stop</a:t>
            </a:r>
            <a:r>
              <a:rPr lang="de-DE" dirty="0"/>
              <a:t> in </a:t>
            </a:r>
            <a:r>
              <a:rPr lang="de-DE" b="1" dirty="0"/>
              <a:t>Melle</a:t>
            </a:r>
            <a:r>
              <a:rPr lang="de-DE" dirty="0"/>
              <a:t> (KSB Osnabrück, Ansprechpartner Karsten Wick)</a:t>
            </a:r>
          </a:p>
          <a:p>
            <a:r>
              <a:rPr lang="de-DE" b="1" dirty="0"/>
              <a:t>28. Juni 2023 </a:t>
            </a:r>
            <a:r>
              <a:rPr lang="de-DE" dirty="0"/>
              <a:t>beim LSB in Hannover: After Work-Out Tag für Betriebe (</a:t>
            </a:r>
            <a:r>
              <a:rPr lang="de-DE" dirty="0" err="1"/>
              <a:t>Sportabzeichentag</a:t>
            </a:r>
            <a:r>
              <a:rPr lang="de-DE" dirty="0"/>
              <a:t>, da kann jeder teilnehmen):</a:t>
            </a:r>
          </a:p>
          <a:p>
            <a:endParaRPr lang="de-DE" dirty="0"/>
          </a:p>
        </p:txBody>
      </p:sp>
      <p:sp>
        <p:nvSpPr>
          <p:cNvPr id="4" name="Foliennummernplatzhalter 3">
            <a:extLst>
              <a:ext uri="{FF2B5EF4-FFF2-40B4-BE49-F238E27FC236}">
                <a16:creationId xmlns:a16="http://schemas.microsoft.com/office/drawing/2014/main" id="{20EC160A-1B36-47BF-AED5-086CCE08DCDD}"/>
              </a:ext>
            </a:extLst>
          </p:cNvPr>
          <p:cNvSpPr>
            <a:spLocks noGrp="1"/>
          </p:cNvSpPr>
          <p:nvPr>
            <p:ph type="sldNum" sz="quarter" idx="12"/>
          </p:nvPr>
        </p:nvSpPr>
        <p:spPr/>
        <p:txBody>
          <a:bodyPr/>
          <a:lstStyle/>
          <a:p>
            <a:fld id="{E31375A4-56A4-47D6-9801-1991572033F7}" type="slidenum">
              <a:rPr lang="de-DE" smtClean="0"/>
              <a:t>29</a:t>
            </a:fld>
            <a:endParaRPr lang="de-DE" dirty="0"/>
          </a:p>
        </p:txBody>
      </p:sp>
    </p:spTree>
    <p:extLst>
      <p:ext uri="{BB962C8B-B14F-4D97-AF65-F5344CB8AC3E}">
        <p14:creationId xmlns:p14="http://schemas.microsoft.com/office/powerpoint/2010/main" val="33442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rgbClr val="FF0000"/>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3</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15232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0B0EF-0106-24B7-D228-39C476FE4A0F}"/>
              </a:ext>
            </a:extLst>
          </p:cNvPr>
          <p:cNvSpPr>
            <a:spLocks noGrp="1"/>
          </p:cNvSpPr>
          <p:nvPr>
            <p:ph type="title"/>
          </p:nvPr>
        </p:nvSpPr>
        <p:spPr>
          <a:xfrm>
            <a:off x="1258349" y="6371438"/>
            <a:ext cx="9144000" cy="62917"/>
          </a:xfrm>
        </p:spPr>
        <p:txBody>
          <a:bodyPr>
            <a:noAutofit/>
          </a:bodyPr>
          <a:lstStyle/>
          <a:p>
            <a:pPr algn="ctr"/>
            <a:r>
              <a:rPr lang="de-DE" sz="2000" b="1" dirty="0"/>
              <a:t>(Shuttle zwischen Schwimmbad und Sportplatz)</a:t>
            </a:r>
          </a:p>
        </p:txBody>
      </p:sp>
      <p:pic>
        <p:nvPicPr>
          <p:cNvPr id="6" name="Inhaltsplatzhalter 5">
            <a:extLst>
              <a:ext uri="{FF2B5EF4-FFF2-40B4-BE49-F238E27FC236}">
                <a16:creationId xmlns:a16="http://schemas.microsoft.com/office/drawing/2014/main" id="{7AD07AA2-D4A7-1A29-0CC0-43FDF4C6EA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349" y="260060"/>
            <a:ext cx="8137322" cy="5452844"/>
          </a:xfrm>
        </p:spPr>
      </p:pic>
      <p:sp>
        <p:nvSpPr>
          <p:cNvPr id="4" name="Foliennummernplatzhalter 3">
            <a:extLst>
              <a:ext uri="{FF2B5EF4-FFF2-40B4-BE49-F238E27FC236}">
                <a16:creationId xmlns:a16="http://schemas.microsoft.com/office/drawing/2014/main" id="{93793C8A-A6C5-CEC7-B5D6-CD67DE9B4194}"/>
              </a:ext>
            </a:extLst>
          </p:cNvPr>
          <p:cNvSpPr>
            <a:spLocks noGrp="1"/>
          </p:cNvSpPr>
          <p:nvPr>
            <p:ph type="sldNum" sz="quarter" idx="12"/>
          </p:nvPr>
        </p:nvSpPr>
        <p:spPr/>
        <p:txBody>
          <a:bodyPr/>
          <a:lstStyle/>
          <a:p>
            <a:fld id="{E31375A4-56A4-47D6-9801-1991572033F7}" type="slidenum">
              <a:rPr lang="de-DE" smtClean="0"/>
              <a:t>30</a:t>
            </a:fld>
            <a:endParaRPr lang="de-DE" dirty="0"/>
          </a:p>
        </p:txBody>
      </p:sp>
    </p:spTree>
    <p:extLst>
      <p:ext uri="{BB962C8B-B14F-4D97-AF65-F5344CB8AC3E}">
        <p14:creationId xmlns:p14="http://schemas.microsoft.com/office/powerpoint/2010/main" val="296977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rgbClr val="FF0000"/>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31</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29816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rgbClr val="FF0000"/>
                </a:solidFill>
              </a:rPr>
              <a:t>Verschiedenes</a:t>
            </a:r>
          </a:p>
          <a:p>
            <a:pPr marL="502920" indent="-457200">
              <a:buFont typeface="+mj-lt"/>
              <a:buAutoNum type="arabicPeriod"/>
            </a:pPr>
            <a:r>
              <a:rPr lang="de-DE" b="1" dirty="0">
                <a:solidFill>
                  <a:schemeClr val="accent1">
                    <a:lumMod val="75000"/>
                  </a:schemeClr>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32</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287146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hutterstock_123417493-rcm992x0.jpg (992Ã655)">
            <a:extLst>
              <a:ext uri="{FF2B5EF4-FFF2-40B4-BE49-F238E27FC236}">
                <a16:creationId xmlns:a16="http://schemas.microsoft.com/office/drawing/2014/main" id="{59C1927F-45A3-4C00-BC36-5D8F2082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86" y="1181270"/>
            <a:ext cx="7142314" cy="471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FCBE249-2D70-4E4D-A583-11DA4AD959F7}"/>
              </a:ext>
            </a:extLst>
          </p:cNvPr>
          <p:cNvSpPr txBox="1"/>
          <p:nvPr/>
        </p:nvSpPr>
        <p:spPr>
          <a:xfrm>
            <a:off x="850900" y="1284059"/>
            <a:ext cx="4089400" cy="2123658"/>
          </a:xfrm>
          <a:prstGeom prst="rect">
            <a:avLst/>
          </a:prstGeom>
          <a:noFill/>
        </p:spPr>
        <p:txBody>
          <a:bodyPr wrap="square" rtlCol="0">
            <a:spAutoFit/>
          </a:bodyPr>
          <a:lstStyle/>
          <a:p>
            <a:pPr algn="ctr"/>
            <a:r>
              <a:rPr lang="de-DE" sz="2800" b="1" dirty="0">
                <a:solidFill>
                  <a:srgbClr val="C00000"/>
                </a:solidFill>
              </a:rPr>
              <a:t> </a:t>
            </a:r>
            <a:r>
              <a:rPr lang="de-DE" sz="2800" b="1" dirty="0">
                <a:solidFill>
                  <a:srgbClr val="00B050"/>
                </a:solidFill>
              </a:rPr>
              <a:t>Sportabzeichen Shop Rabatt Code</a:t>
            </a:r>
            <a:endParaRPr lang="de-DE" sz="2800" b="1" dirty="0">
              <a:solidFill>
                <a:srgbClr val="C00000"/>
              </a:solidFill>
            </a:endParaRPr>
          </a:p>
          <a:p>
            <a:pPr algn="ctr"/>
            <a:endParaRPr lang="de-DE" sz="2800" b="1" dirty="0">
              <a:solidFill>
                <a:srgbClr val="C00000"/>
              </a:solidFill>
            </a:endParaRPr>
          </a:p>
          <a:p>
            <a:pPr algn="ctr"/>
            <a:r>
              <a:rPr lang="de-DE" sz="4800" b="1" dirty="0">
                <a:solidFill>
                  <a:srgbClr val="FF0000"/>
                </a:solidFill>
              </a:rPr>
              <a:t>DSA4LSB!</a:t>
            </a:r>
          </a:p>
        </p:txBody>
      </p:sp>
      <p:pic>
        <p:nvPicPr>
          <p:cNvPr id="5" name="Grafik 4" descr="Ein Bild, das Zeichnung enthält.&#10;&#10;Automatisch generierte Beschreibung">
            <a:extLst>
              <a:ext uri="{FF2B5EF4-FFF2-40B4-BE49-F238E27FC236}">
                <a16:creationId xmlns:a16="http://schemas.microsoft.com/office/drawing/2014/main" id="{0E9D869C-19CD-4736-9328-7E1FFA076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8BD64B73-3347-4682-9F40-F13B6E0AA707}"/>
              </a:ext>
            </a:extLst>
          </p:cNvPr>
          <p:cNvSpPr>
            <a:spLocks noGrp="1"/>
          </p:cNvSpPr>
          <p:nvPr>
            <p:ph type="sldNum" sz="quarter" idx="12"/>
          </p:nvPr>
        </p:nvSpPr>
        <p:spPr/>
        <p:txBody>
          <a:bodyPr/>
          <a:lstStyle/>
          <a:p>
            <a:fld id="{E31375A4-56A4-47D6-9801-1991572033F7}" type="slidenum">
              <a:rPr lang="de-DE" smtClean="0"/>
              <a:t>33</a:t>
            </a:fld>
            <a:endParaRPr lang="de-DE" dirty="0"/>
          </a:p>
        </p:txBody>
      </p:sp>
    </p:spTree>
    <p:extLst>
      <p:ext uri="{BB962C8B-B14F-4D97-AF65-F5344CB8AC3E}">
        <p14:creationId xmlns:p14="http://schemas.microsoft.com/office/powerpoint/2010/main" val="1050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p:txBody>
          <a:bodyPr/>
          <a:lstStyle/>
          <a:p>
            <a:pPr algn="ctr"/>
            <a:r>
              <a:rPr lang="de-DE" b="1" dirty="0"/>
              <a:t>Flüchtlinge</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p:txBody>
          <a:bodyPr/>
          <a:lstStyle/>
          <a:p>
            <a:r>
              <a:rPr lang="de-DE" dirty="0"/>
              <a:t>Da es beim LSB keine Pauschalförderung von </a:t>
            </a:r>
            <a:r>
              <a:rPr lang="de-DE" dirty="0" err="1"/>
              <a:t>Sportabzeichengebühren</a:t>
            </a:r>
            <a:r>
              <a:rPr lang="de-DE" dirty="0"/>
              <a:t> für Flüchtlinge gibt, berechnet der KSB für die Urkunde in 2023 </a:t>
            </a:r>
            <a:r>
              <a:rPr lang="de-DE" b="1" dirty="0"/>
              <a:t>KEINE</a:t>
            </a:r>
            <a:r>
              <a:rPr lang="de-DE" dirty="0"/>
              <a:t> Gebühren !  </a:t>
            </a:r>
          </a:p>
          <a:p>
            <a:r>
              <a:rPr lang="de-DE" dirty="0"/>
              <a:t>(Kinder mit Nadel und Erwachsene ohne Nadel, ansonsten 1,-- pro Nadel)</a:t>
            </a:r>
          </a:p>
          <a:p>
            <a:r>
              <a:rPr lang="de-DE" dirty="0"/>
              <a:t>Bitte kennzeichnet die Einzelprüfkarte (Erwachsene) entsprechend ! </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34</a:t>
            </a:fld>
            <a:endParaRPr lang="de-DE" dirty="0"/>
          </a:p>
        </p:txBody>
      </p:sp>
      <p:pic>
        <p:nvPicPr>
          <p:cNvPr id="5" name="Picture 8" descr="shutterstock_123417493-rcm992x0.jpg (992Ã655)">
            <a:extLst>
              <a:ext uri="{FF2B5EF4-FFF2-40B4-BE49-F238E27FC236}">
                <a16:creationId xmlns:a16="http://schemas.microsoft.com/office/drawing/2014/main" id="{DD2C85C0-E5F6-4803-959E-722D7FCD8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30" y="3514987"/>
            <a:ext cx="7142314" cy="255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1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a:xfrm>
            <a:off x="1524000" y="457200"/>
            <a:ext cx="9144000" cy="675314"/>
          </a:xfrm>
        </p:spPr>
        <p:txBody>
          <a:bodyPr/>
          <a:lstStyle/>
          <a:p>
            <a:pPr algn="ctr"/>
            <a:r>
              <a:rPr lang="de-DE" b="1" dirty="0"/>
              <a:t>Fördermöglichkeiten: BKK24</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a:xfrm>
            <a:off x="1524000" y="1200150"/>
            <a:ext cx="9144000" cy="5016092"/>
          </a:xfrm>
        </p:spPr>
        <p:txBody>
          <a:bodyPr/>
          <a:lstStyle/>
          <a:p>
            <a:r>
              <a:rPr lang="de-DE" dirty="0"/>
              <a:t>Mit jeweils </a:t>
            </a:r>
            <a:r>
              <a:rPr lang="de-DE" b="1" dirty="0"/>
              <a:t>200 €</a:t>
            </a:r>
            <a:r>
              <a:rPr lang="de-DE" dirty="0"/>
              <a:t> unterstützt die BKK24 100 Sportvereine, die ein neues Sportangebot zur Vorbereitung auf die Erlangung des Sportabzeichens anbieten: </a:t>
            </a:r>
          </a:p>
          <a:p>
            <a:r>
              <a:rPr lang="de-DE" dirty="0"/>
              <a:t>z.B. Fahrradsparte gründen (für Erlangen des Sportabzeichens….)</a:t>
            </a:r>
          </a:p>
          <a:p>
            <a:r>
              <a:rPr lang="de-DE" dirty="0"/>
              <a:t>….oder Lauftreff bilden </a:t>
            </a:r>
          </a:p>
          <a:p>
            <a:r>
              <a:rPr lang="de-DE" dirty="0"/>
              <a:t>Anmeldung über Flyer oder hier: </a:t>
            </a:r>
            <a:r>
              <a:rPr lang="de-DE" sz="1100" dirty="0"/>
              <a:t>https://www.lsb-niedersachsen.de/themen/sport-und-vereinsentwicklung/sport-und-gesundheit/aktionsprogramm-gesundheitsfoerderung-zahlt-sich-aus</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35</a:t>
            </a:fld>
            <a:endParaRPr lang="de-DE" dirty="0"/>
          </a:p>
        </p:txBody>
      </p:sp>
      <p:pic>
        <p:nvPicPr>
          <p:cNvPr id="5" name="Picture 8" descr="shutterstock_123417493-rcm992x0.jpg (992Ã655)">
            <a:extLst>
              <a:ext uri="{FF2B5EF4-FFF2-40B4-BE49-F238E27FC236}">
                <a16:creationId xmlns:a16="http://schemas.microsoft.com/office/drawing/2014/main" id="{DD2C85C0-E5F6-4803-959E-722D7FCD8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30" y="3514987"/>
            <a:ext cx="7142314" cy="255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4637E-E336-B0B0-E0BE-C9F7FDBE9664}"/>
              </a:ext>
            </a:extLst>
          </p:cNvPr>
          <p:cNvSpPr>
            <a:spLocks noGrp="1"/>
          </p:cNvSpPr>
          <p:nvPr>
            <p:ph type="title"/>
          </p:nvPr>
        </p:nvSpPr>
        <p:spPr>
          <a:xfrm>
            <a:off x="1524000" y="457200"/>
            <a:ext cx="9144000" cy="827944"/>
          </a:xfrm>
        </p:spPr>
        <p:txBody>
          <a:bodyPr/>
          <a:lstStyle/>
          <a:p>
            <a:pPr algn="ctr"/>
            <a:r>
              <a:rPr lang="de-DE" b="1" dirty="0"/>
              <a:t>Voraussetzungen:</a:t>
            </a:r>
          </a:p>
        </p:txBody>
      </p:sp>
      <p:sp>
        <p:nvSpPr>
          <p:cNvPr id="3" name="Inhaltsplatzhalter 2">
            <a:extLst>
              <a:ext uri="{FF2B5EF4-FFF2-40B4-BE49-F238E27FC236}">
                <a16:creationId xmlns:a16="http://schemas.microsoft.com/office/drawing/2014/main" id="{8716371E-6E3B-6EB2-3638-C4F0965C0AF2}"/>
              </a:ext>
            </a:extLst>
          </p:cNvPr>
          <p:cNvSpPr>
            <a:spLocks noGrp="1"/>
          </p:cNvSpPr>
          <p:nvPr>
            <p:ph idx="1"/>
          </p:nvPr>
        </p:nvSpPr>
        <p:spPr>
          <a:xfrm>
            <a:off x="1523999" y="1714500"/>
            <a:ext cx="10111531" cy="4457700"/>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33333"/>
                </a:solidFill>
                <a:effectLst/>
                <a:latin typeface="PT Sans" panose="020B0503020203020204" pitchFamily="34" charset="0"/>
              </a:rPr>
              <a:t>- findet wöchentlich statt und umfasst mindestens </a:t>
            </a:r>
            <a:r>
              <a:rPr kumimoji="0" lang="de-DE" altLang="de-DE" sz="2000" b="1" i="0" u="none" strike="noStrike" cap="none" normalizeH="0" baseline="0" dirty="0">
                <a:ln>
                  <a:noFill/>
                </a:ln>
                <a:solidFill>
                  <a:srgbClr val="333333"/>
                </a:solidFill>
                <a:effectLst/>
                <a:latin typeface="PT Sans" panose="020B0503020203020204" pitchFamily="34" charset="0"/>
              </a:rPr>
              <a:t>10 Einheiten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33333"/>
                </a:solidFill>
                <a:effectLst/>
                <a:latin typeface="PT Sans" panose="020B0503020203020204" pitchFamily="34" charset="0"/>
              </a:rPr>
              <a:t>• ist offen für alle Interessierten, eine Vereinsmitgliedschaft ist nicht erforderlich</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33333"/>
                </a:solidFill>
                <a:effectLst/>
                <a:latin typeface="PT Sans" panose="020B0503020203020204" pitchFamily="34" charset="0"/>
              </a:rPr>
              <a:t>• wird regelmäßig von mindestens 8 Teilnehmenden besucht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33333"/>
                </a:solidFill>
                <a:effectLst/>
                <a:latin typeface="PT Sans" panose="020B0503020203020204" pitchFamily="34" charset="0"/>
              </a:rPr>
              <a:t>• wird durch eine schriftliche Teilnahmeliste dokumentiert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33333"/>
                </a:solidFill>
                <a:effectLst/>
                <a:latin typeface="PT Sans" panose="020B0503020203020204" pitchFamily="34" charset="0"/>
              </a:rPr>
              <a:t>• die Bewerbung muss </a:t>
            </a:r>
            <a:r>
              <a:rPr kumimoji="0" lang="de-DE" altLang="de-DE" sz="2400" b="1" i="0" u="none" strike="noStrike" cap="none" normalizeH="0" baseline="0" dirty="0">
                <a:ln>
                  <a:noFill/>
                </a:ln>
                <a:solidFill>
                  <a:srgbClr val="333333"/>
                </a:solidFill>
                <a:effectLst/>
                <a:latin typeface="PT Sans" panose="020B0503020203020204" pitchFamily="34" charset="0"/>
              </a:rPr>
              <a:t>vor</a:t>
            </a:r>
            <a:r>
              <a:rPr kumimoji="0" lang="de-DE" altLang="de-DE" sz="2000" b="0" i="0" u="none" strike="noStrike" cap="none" normalizeH="0" baseline="0" dirty="0">
                <a:ln>
                  <a:noFill/>
                </a:ln>
                <a:solidFill>
                  <a:srgbClr val="333333"/>
                </a:solidFill>
                <a:effectLst/>
                <a:latin typeface="PT Sans" panose="020B0503020203020204" pitchFamily="34" charset="0"/>
              </a:rPr>
              <a:t> </a:t>
            </a:r>
            <a:r>
              <a:rPr kumimoji="0" lang="de-DE" altLang="de-DE" sz="2000" b="0" i="0" u="none" strike="noStrike" cap="none" normalizeH="0" baseline="0" dirty="0" err="1">
                <a:ln>
                  <a:noFill/>
                </a:ln>
                <a:solidFill>
                  <a:srgbClr val="333333"/>
                </a:solidFill>
                <a:effectLst/>
                <a:latin typeface="PT Sans" panose="020B0503020203020204" pitchFamily="34" charset="0"/>
              </a:rPr>
              <a:t>Maßnahmebeginn</a:t>
            </a:r>
            <a:r>
              <a:rPr kumimoji="0" lang="de-DE" altLang="de-DE" sz="2000" b="0" i="0" u="none" strike="noStrike" cap="none" normalizeH="0" baseline="0" dirty="0">
                <a:ln>
                  <a:noFill/>
                </a:ln>
                <a:solidFill>
                  <a:srgbClr val="333333"/>
                </a:solidFill>
                <a:effectLst/>
                <a:latin typeface="PT Sans" panose="020B0503020203020204" pitchFamily="34" charset="0"/>
              </a:rPr>
              <a:t> vorliegen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33333"/>
                </a:solidFill>
                <a:effectLst/>
                <a:latin typeface="PT Sans" panose="020B0503020203020204" pitchFamily="34" charset="0"/>
              </a:rPr>
              <a:t>• Der Verein weist im Rahmen der Öffentlichkeitsarbeit auf die Unterstützung durch die BKK24 hin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solidFill>
                <a:srgbClr val="333333"/>
              </a:solidFill>
              <a:latin typeface="PT Sans" panose="020B05030202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b="0" i="0" dirty="0">
                <a:solidFill>
                  <a:srgbClr val="333333"/>
                </a:solidFill>
                <a:effectLst/>
                <a:latin typeface="PT Sans" panose="020B0503020203020204" pitchFamily="34" charset="0"/>
              </a:rPr>
              <a:t>Zehn der Sportvereine, die sich bis zum</a:t>
            </a:r>
            <a:r>
              <a:rPr lang="de-DE" b="1" i="0" dirty="0">
                <a:solidFill>
                  <a:srgbClr val="333333"/>
                </a:solidFill>
                <a:effectLst/>
                <a:latin typeface="PT Sans" panose="020B0503020203020204" pitchFamily="34" charset="0"/>
              </a:rPr>
              <a:t> 30.06.2023 </a:t>
            </a:r>
            <a:r>
              <a:rPr lang="de-DE" b="0" i="0" dirty="0">
                <a:solidFill>
                  <a:srgbClr val="333333"/>
                </a:solidFill>
                <a:effectLst/>
                <a:latin typeface="PT Sans" panose="020B0503020203020204" pitchFamily="34" charset="0"/>
              </a:rPr>
              <a:t>am Aktionsprogramm beteiligen, erhalten von der BKK24 eine zusätzliche Förderung von bis zu</a:t>
            </a:r>
            <a:r>
              <a:rPr lang="de-DE" b="1" i="0" dirty="0">
                <a:solidFill>
                  <a:srgbClr val="333333"/>
                </a:solidFill>
                <a:effectLst/>
                <a:latin typeface="PT Sans" panose="020B0503020203020204" pitchFamily="34" charset="0"/>
              </a:rPr>
              <a:t> 1.500 €. </a:t>
            </a:r>
            <a:r>
              <a:rPr lang="de-DE" b="0" i="0" dirty="0">
                <a:solidFill>
                  <a:srgbClr val="333333"/>
                </a:solidFill>
                <a:effectLst/>
                <a:latin typeface="PT Sans" panose="020B0503020203020204" pitchFamily="34" charset="0"/>
              </a:rPr>
              <a:t>Diese Förderung kann zur Durchführung einer Abschlussveranstaltung oder für die Anschaffung neuer Sportgeräte genutzt werden.</a:t>
            </a:r>
            <a:endParaRPr kumimoji="0" lang="de-DE" altLang="de-DE" sz="2000" b="0" i="0" u="none" strike="noStrike" cap="none" normalizeH="0" baseline="0" dirty="0">
              <a:ln>
                <a:noFill/>
              </a:ln>
              <a:solidFill>
                <a:srgbClr val="333333"/>
              </a:solidFill>
              <a:effectLst/>
              <a:latin typeface="PT Sans" panose="020B05030202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dirty="0">
              <a:solidFill>
                <a:srgbClr val="333333"/>
              </a:solidFill>
              <a:latin typeface="PT Sans" panose="020B05030202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dirty="0">
                <a:solidFill>
                  <a:srgbClr val="333333"/>
                </a:solidFill>
                <a:latin typeface="PT Sans" panose="020B0503020203020204" pitchFamily="34" charset="0"/>
              </a:rPr>
              <a:t>Mehr Infos und Antrag auch hier: </a:t>
            </a:r>
            <a:r>
              <a:rPr lang="de-DE" sz="1400" dirty="0">
                <a:solidFill>
                  <a:schemeClr val="accent1">
                    <a:lumMod val="75000"/>
                  </a:schemeClr>
                </a:solidFill>
                <a:latin typeface="PT Sans" panose="020B0503020203020204" pitchFamily="34" charset="0"/>
              </a:rPr>
              <a:t>https://www.lsb-niedersachsen.de/themen/sport-und-vereinsentwicklung/sport-und-gesundheit/aktionsprogramm-gesundheitsfoerderung-zahlt-sich-aus</a:t>
            </a:r>
            <a:endParaRPr lang="de-DE" sz="1400" dirty="0">
              <a:solidFill>
                <a:schemeClr val="accent1">
                  <a:lumMod val="75000"/>
                </a:schemeClr>
              </a:solidFill>
            </a:endParaRPr>
          </a:p>
        </p:txBody>
      </p:sp>
      <p:sp>
        <p:nvSpPr>
          <p:cNvPr id="4" name="Foliennummernplatzhalter 3">
            <a:extLst>
              <a:ext uri="{FF2B5EF4-FFF2-40B4-BE49-F238E27FC236}">
                <a16:creationId xmlns:a16="http://schemas.microsoft.com/office/drawing/2014/main" id="{83BF6680-5675-8797-0A9B-27B4C3D160B8}"/>
              </a:ext>
            </a:extLst>
          </p:cNvPr>
          <p:cNvSpPr>
            <a:spLocks noGrp="1"/>
          </p:cNvSpPr>
          <p:nvPr>
            <p:ph type="sldNum" sz="quarter" idx="12"/>
          </p:nvPr>
        </p:nvSpPr>
        <p:spPr/>
        <p:txBody>
          <a:bodyPr/>
          <a:lstStyle/>
          <a:p>
            <a:fld id="{E31375A4-56A4-47D6-9801-1991572033F7}" type="slidenum">
              <a:rPr lang="de-DE" smtClean="0"/>
              <a:t>36</a:t>
            </a:fld>
            <a:endParaRPr lang="de-DE" dirty="0"/>
          </a:p>
        </p:txBody>
      </p:sp>
    </p:spTree>
    <p:extLst>
      <p:ext uri="{BB962C8B-B14F-4D97-AF65-F5344CB8AC3E}">
        <p14:creationId xmlns:p14="http://schemas.microsoft.com/office/powerpoint/2010/main" val="14671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a:xfrm>
            <a:off x="1524000" y="457200"/>
            <a:ext cx="9144000" cy="675314"/>
          </a:xfrm>
        </p:spPr>
        <p:txBody>
          <a:bodyPr/>
          <a:lstStyle/>
          <a:p>
            <a:pPr algn="ctr"/>
            <a:r>
              <a:rPr lang="de-DE" b="1" dirty="0"/>
              <a:t>Fördermöglichkeiten: BKK24</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a:xfrm>
            <a:off x="1524000" y="1200150"/>
            <a:ext cx="9144000" cy="5016092"/>
          </a:xfrm>
        </p:spPr>
        <p:txBody>
          <a:bodyPr/>
          <a:lstStyle/>
          <a:p>
            <a:r>
              <a:rPr lang="de-DE" b="1" dirty="0"/>
              <a:t>Zusätzlich</a:t>
            </a:r>
            <a:r>
              <a:rPr lang="de-DE" dirty="0"/>
              <a:t> ist für 10 der beteiligten Vereine eine Förderung von </a:t>
            </a:r>
            <a:r>
              <a:rPr lang="de-DE" b="1" dirty="0"/>
              <a:t>1.500 €</a:t>
            </a:r>
            <a:r>
              <a:rPr lang="de-DE" dirty="0"/>
              <a:t> möglich für:</a:t>
            </a:r>
          </a:p>
          <a:p>
            <a:r>
              <a:rPr lang="de-DE" dirty="0"/>
              <a:t>die </a:t>
            </a:r>
            <a:r>
              <a:rPr lang="de-DE" b="1" dirty="0"/>
              <a:t>Durchführung einer Abschluss - Veranstaltung </a:t>
            </a:r>
          </a:p>
          <a:p>
            <a:r>
              <a:rPr lang="de-DE" dirty="0"/>
              <a:t>oder für die </a:t>
            </a:r>
            <a:r>
              <a:rPr lang="de-DE" b="1" dirty="0"/>
              <a:t>Anschaffung von Sportmaterialien</a:t>
            </a:r>
          </a:p>
          <a:p>
            <a:r>
              <a:rPr lang="de-DE" dirty="0"/>
              <a:t>Achtung: Bis </a:t>
            </a:r>
            <a:r>
              <a:rPr lang="de-DE" b="1" dirty="0"/>
              <a:t>30.06.2023</a:t>
            </a:r>
            <a:r>
              <a:rPr lang="de-DE" dirty="0"/>
              <a:t> über Flyer anmelden !</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37</a:t>
            </a:fld>
            <a:endParaRPr lang="de-DE" dirty="0"/>
          </a:p>
        </p:txBody>
      </p:sp>
      <p:pic>
        <p:nvPicPr>
          <p:cNvPr id="5" name="Picture 8" descr="shutterstock_123417493-rcm992x0.jpg (992Ã655)">
            <a:extLst>
              <a:ext uri="{FF2B5EF4-FFF2-40B4-BE49-F238E27FC236}">
                <a16:creationId xmlns:a16="http://schemas.microsoft.com/office/drawing/2014/main" id="{DD2C85C0-E5F6-4803-959E-722D7FCD8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30" y="3514987"/>
            <a:ext cx="7142314" cy="255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a:xfrm>
            <a:off x="1524000" y="457200"/>
            <a:ext cx="9144000" cy="675314"/>
          </a:xfrm>
        </p:spPr>
        <p:txBody>
          <a:bodyPr>
            <a:normAutofit/>
          </a:bodyPr>
          <a:lstStyle/>
          <a:p>
            <a:pPr algn="ctr"/>
            <a:r>
              <a:rPr lang="de-DE" b="1" dirty="0"/>
              <a:t>Fördermöglichkeiten: „</a:t>
            </a:r>
            <a:r>
              <a:rPr lang="de-DE" b="1" dirty="0" err="1"/>
              <a:t>sportabzeichentag</a:t>
            </a:r>
            <a:r>
              <a:rPr lang="de-DE" b="1" dirty="0"/>
              <a:t>“</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a:xfrm>
            <a:off x="1524000" y="1200150"/>
            <a:ext cx="9144000" cy="5016092"/>
          </a:xfrm>
        </p:spPr>
        <p:txBody>
          <a:bodyPr/>
          <a:lstStyle/>
          <a:p>
            <a:r>
              <a:rPr lang="de-DE" dirty="0"/>
              <a:t>Für geplante </a:t>
            </a:r>
            <a:r>
              <a:rPr lang="de-DE" dirty="0" err="1"/>
              <a:t>Sportabzeichentage</a:t>
            </a:r>
            <a:r>
              <a:rPr lang="de-DE" dirty="0"/>
              <a:t> könnte ihr mittels eines Antrages „</a:t>
            </a:r>
            <a:r>
              <a:rPr lang="de-DE" b="1" dirty="0"/>
              <a:t>Besondere Veranstaltungen</a:t>
            </a:r>
            <a:r>
              <a:rPr lang="de-DE" dirty="0"/>
              <a:t>“ beim LSB bis zu </a:t>
            </a:r>
            <a:r>
              <a:rPr lang="de-DE" b="1" dirty="0"/>
              <a:t>1.000 €</a:t>
            </a:r>
            <a:r>
              <a:rPr lang="de-DE" dirty="0"/>
              <a:t> Zuschuss erhalten:</a:t>
            </a:r>
          </a:p>
          <a:p>
            <a:r>
              <a:rPr lang="de-DE" dirty="0"/>
              <a:t>z.B. Helfer- und Teilnehmerverpflegung</a:t>
            </a:r>
          </a:p>
          <a:p>
            <a:r>
              <a:rPr lang="de-DE" dirty="0"/>
              <a:t>Sportmaterialien (z.B. Bälle, Springseile, Stoppuhr oder Maßband)</a:t>
            </a:r>
          </a:p>
          <a:p>
            <a:r>
              <a:rPr lang="de-DE" b="1" dirty="0"/>
              <a:t>Mindestens 8 Wochen vorher beantragen / Bewilligung abwarten !!!! </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38</a:t>
            </a:fld>
            <a:endParaRPr lang="de-DE" dirty="0"/>
          </a:p>
        </p:txBody>
      </p:sp>
      <p:pic>
        <p:nvPicPr>
          <p:cNvPr id="5" name="Picture 8" descr="shutterstock_123417493-rcm992x0.jpg (992Ã655)">
            <a:extLst>
              <a:ext uri="{FF2B5EF4-FFF2-40B4-BE49-F238E27FC236}">
                <a16:creationId xmlns:a16="http://schemas.microsoft.com/office/drawing/2014/main" id="{DD2C85C0-E5F6-4803-959E-722D7FCD8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30" y="3514987"/>
            <a:ext cx="7142314" cy="2558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BC4DC2EC-30B0-AD8A-BF8A-7B26822D2147}"/>
              </a:ext>
            </a:extLst>
          </p:cNvPr>
          <p:cNvSpPr txBox="1"/>
          <p:nvPr/>
        </p:nvSpPr>
        <p:spPr>
          <a:xfrm>
            <a:off x="1523999" y="6031468"/>
            <a:ext cx="9792749" cy="261610"/>
          </a:xfrm>
          <a:prstGeom prst="rect">
            <a:avLst/>
          </a:prstGeom>
          <a:noFill/>
        </p:spPr>
        <p:txBody>
          <a:bodyPr wrap="square">
            <a:spAutoFit/>
          </a:bodyPr>
          <a:lstStyle/>
          <a:p>
            <a:r>
              <a:rPr lang="de-DE" sz="1100" b="1" dirty="0"/>
              <a:t>Antrag hier: </a:t>
            </a:r>
            <a:r>
              <a:rPr lang="de-DE" sz="900" b="1" dirty="0"/>
              <a:t>https://www.lsb-niedersachsen.de/fileadmin/daten/dokumente/Sportentwicklung/Sportabzeichen/Materialien/Antragsformular_besondere_Veranstaltung.pdf</a:t>
            </a:r>
            <a:endParaRPr lang="de-DE" sz="900" dirty="0"/>
          </a:p>
        </p:txBody>
      </p:sp>
    </p:spTree>
    <p:extLst>
      <p:ext uri="{BB962C8B-B14F-4D97-AF65-F5344CB8AC3E}">
        <p14:creationId xmlns:p14="http://schemas.microsoft.com/office/powerpoint/2010/main" val="33447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a:xfrm>
            <a:off x="1524000" y="457200"/>
            <a:ext cx="9144000" cy="675314"/>
          </a:xfrm>
        </p:spPr>
        <p:txBody>
          <a:bodyPr>
            <a:normAutofit/>
          </a:bodyPr>
          <a:lstStyle/>
          <a:p>
            <a:pPr algn="ctr"/>
            <a:r>
              <a:rPr lang="de-DE" b="1" dirty="0"/>
              <a:t>NEU ab 2024: Sportabzeichen „Digital“</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a:xfrm>
            <a:off x="1524000" y="1200150"/>
            <a:ext cx="9144000" cy="5016092"/>
          </a:xfrm>
        </p:spPr>
        <p:txBody>
          <a:bodyPr/>
          <a:lstStyle/>
          <a:p>
            <a:r>
              <a:rPr lang="de-DE" dirty="0"/>
              <a:t>Der DOSB entwickelt zurzeit gemeinsam mit LSB eine neue, </a:t>
            </a:r>
            <a:r>
              <a:rPr lang="de-DE" b="1" dirty="0"/>
              <a:t>digitale</a:t>
            </a:r>
            <a:r>
              <a:rPr lang="de-DE" dirty="0"/>
              <a:t>                „</a:t>
            </a:r>
            <a:r>
              <a:rPr lang="de-DE" b="1" dirty="0"/>
              <a:t>Serviceplattform</a:t>
            </a:r>
            <a:r>
              <a:rPr lang="de-DE" dirty="0"/>
              <a:t>“ </a:t>
            </a:r>
          </a:p>
          <a:p>
            <a:r>
              <a:rPr lang="de-DE" dirty="0"/>
              <a:t>„Naumann“ hört auf, kein Nachfolger, dann wird es auch kein Naumann-Modul mehr geben….. (sondern neues Prüfermodul)</a:t>
            </a:r>
          </a:p>
          <a:p>
            <a:r>
              <a:rPr lang="de-DE" dirty="0"/>
              <a:t>Betreuung und Weiterentwicklung der neuen </a:t>
            </a:r>
            <a:r>
              <a:rPr lang="de-DE" b="1" dirty="0"/>
              <a:t>DSA-Plattform</a:t>
            </a:r>
            <a:r>
              <a:rPr lang="de-DE" dirty="0"/>
              <a:t> zukünftig beim DOSB (Datentransfer vom LSB zum DOSB)</a:t>
            </a:r>
          </a:p>
          <a:p>
            <a:r>
              <a:rPr lang="de-DE" b="1" dirty="0"/>
              <a:t>Geplanter </a:t>
            </a:r>
            <a:r>
              <a:rPr lang="de-DE" b="1" dirty="0" err="1"/>
              <a:t>RollOut</a:t>
            </a:r>
            <a:r>
              <a:rPr lang="de-DE" b="1" dirty="0"/>
              <a:t>:   1. Halbjahr 2024 / wird erstmal alles parallel laufen….. </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39</a:t>
            </a:fld>
            <a:endParaRPr lang="de-DE" dirty="0"/>
          </a:p>
        </p:txBody>
      </p:sp>
      <p:pic>
        <p:nvPicPr>
          <p:cNvPr id="6" name="Bild 1">
            <a:extLst>
              <a:ext uri="{FF2B5EF4-FFF2-40B4-BE49-F238E27FC236}">
                <a16:creationId xmlns:a16="http://schemas.microsoft.com/office/drawing/2014/main" id="{CC069727-9A4E-59C6-5324-8F96FF9A93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308" y="4032592"/>
            <a:ext cx="2238375" cy="2047875"/>
          </a:xfrm>
          <a:prstGeom prst="rect">
            <a:avLst/>
          </a:prstGeom>
          <a:noFill/>
          <a:ln>
            <a:noFill/>
          </a:ln>
        </p:spPr>
      </p:pic>
      <p:sp>
        <p:nvSpPr>
          <p:cNvPr id="9" name="Textfeld 8">
            <a:extLst>
              <a:ext uri="{FF2B5EF4-FFF2-40B4-BE49-F238E27FC236}">
                <a16:creationId xmlns:a16="http://schemas.microsoft.com/office/drawing/2014/main" id="{F4FE4FB1-3CE7-1072-5E87-551E21C56302}"/>
              </a:ext>
            </a:extLst>
          </p:cNvPr>
          <p:cNvSpPr txBox="1"/>
          <p:nvPr/>
        </p:nvSpPr>
        <p:spPr>
          <a:xfrm>
            <a:off x="4808991" y="4032592"/>
            <a:ext cx="6094602" cy="1959960"/>
          </a:xfrm>
          <a:prstGeom prst="rect">
            <a:avLst/>
          </a:prstGeom>
          <a:noFill/>
        </p:spPr>
        <p:txBody>
          <a:bodyPr wrap="square">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Weg von Zettel und Stift: Die Eingaben der Prüfer werden automatisch an die Zertifizierungsstellen übermittelt und die händische Eingabe kann entfallen (mit Handy über den Platz). - - Die „händische“ Lösung via Zettel und Stift kann weiterhin genutzt werden</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 …noch viele Fragen offen, z.B. Urkundencharakter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2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6285" y="565593"/>
            <a:ext cx="4800600" cy="644857"/>
          </a:xfrm>
        </p:spPr>
        <p:txBody>
          <a:bodyPr>
            <a:normAutofit/>
          </a:bodyPr>
          <a:lstStyle/>
          <a:p>
            <a:r>
              <a:rPr lang="de-DE" sz="2800" b="1" dirty="0">
                <a:latin typeface="+mn-lt"/>
              </a:rPr>
              <a:t>2. Personelles </a:t>
            </a:r>
          </a:p>
        </p:txBody>
      </p:sp>
      <p:sp>
        <p:nvSpPr>
          <p:cNvPr id="3" name="Inhaltsplatzhalter 2"/>
          <p:cNvSpPr>
            <a:spLocks noGrp="1"/>
          </p:cNvSpPr>
          <p:nvPr>
            <p:ph idx="1"/>
          </p:nvPr>
        </p:nvSpPr>
        <p:spPr>
          <a:xfrm>
            <a:off x="1160585" y="1415561"/>
            <a:ext cx="10287000" cy="5064369"/>
          </a:xfrm>
        </p:spPr>
        <p:txBody>
          <a:bodyPr>
            <a:normAutofit fontScale="92500" lnSpcReduction="10000"/>
          </a:bodyPr>
          <a:lstStyle/>
          <a:p>
            <a:pPr marL="45720" indent="0" algn="ctr">
              <a:buNone/>
            </a:pPr>
            <a:r>
              <a:rPr lang="de-DE" sz="2800" dirty="0">
                <a:solidFill>
                  <a:schemeClr val="accent1">
                    <a:lumMod val="50000"/>
                  </a:schemeClr>
                </a:solidFill>
              </a:rPr>
              <a:t>Wir verabschieden und bedanken uns bei:</a:t>
            </a:r>
          </a:p>
          <a:p>
            <a:pPr marL="45720" indent="0">
              <a:buNone/>
            </a:pPr>
            <a:r>
              <a:rPr lang="de-DE" dirty="0"/>
              <a:t>				</a:t>
            </a:r>
          </a:p>
          <a:p>
            <a:pPr marL="45720" indent="0">
              <a:buNone/>
            </a:pPr>
            <a:r>
              <a:rPr lang="de-DE" dirty="0"/>
              <a:t>	</a:t>
            </a:r>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lgn="ctr">
              <a:buNone/>
            </a:pPr>
            <a:endParaRPr lang="de-DE" dirty="0"/>
          </a:p>
          <a:p>
            <a:pPr marL="45720" indent="0" algn="ctr">
              <a:buNone/>
            </a:pPr>
            <a:r>
              <a:rPr lang="de-DE" b="0" i="0" dirty="0">
                <a:solidFill>
                  <a:srgbClr val="3A3A3A"/>
                </a:solidFill>
                <a:effectLst/>
                <a:latin typeface="-apple-system"/>
              </a:rPr>
              <a:t>Rainer ist seit 1.8.1979, also seit fast 44 Jahren </a:t>
            </a:r>
            <a:r>
              <a:rPr lang="de-DE" b="0" i="0" dirty="0" err="1">
                <a:solidFill>
                  <a:srgbClr val="3A3A3A"/>
                </a:solidFill>
                <a:effectLst/>
                <a:latin typeface="-apple-system"/>
              </a:rPr>
              <a:t>Sportabzeichenprüfer</a:t>
            </a:r>
            <a:r>
              <a:rPr lang="de-DE" b="0" i="0" dirty="0">
                <a:solidFill>
                  <a:srgbClr val="3A3A3A"/>
                </a:solidFill>
                <a:effectLst/>
                <a:latin typeface="-apple-system"/>
              </a:rPr>
              <a:t>/</a:t>
            </a:r>
            <a:r>
              <a:rPr lang="de-DE" b="0" i="0" dirty="0" err="1">
                <a:solidFill>
                  <a:srgbClr val="3A3A3A"/>
                </a:solidFill>
                <a:effectLst/>
                <a:latin typeface="-apple-system"/>
              </a:rPr>
              <a:t>obmann</a:t>
            </a:r>
            <a:r>
              <a:rPr lang="de-DE" b="0" i="0" dirty="0">
                <a:solidFill>
                  <a:srgbClr val="3A3A3A"/>
                </a:solidFill>
                <a:effectLst/>
                <a:latin typeface="-apple-system"/>
              </a:rPr>
              <a:t> des SV Brake. Wir bedanken uns auch bei seiner Frau Eva, die uns und ihn so wunderbar unterstützt hat. Wir freuen uns, hier seinen Nachfolger Manfred </a:t>
            </a:r>
            <a:r>
              <a:rPr lang="de-DE" b="0" i="0" dirty="0" err="1">
                <a:solidFill>
                  <a:srgbClr val="3A3A3A"/>
                </a:solidFill>
                <a:effectLst/>
                <a:latin typeface="-apple-system"/>
              </a:rPr>
              <a:t>Placküter</a:t>
            </a:r>
            <a:r>
              <a:rPr lang="de-DE" b="0" i="0" dirty="0">
                <a:solidFill>
                  <a:srgbClr val="3A3A3A"/>
                </a:solidFill>
                <a:effectLst/>
                <a:latin typeface="-apple-system"/>
              </a:rPr>
              <a:t> begrüßen zu dürfen.</a:t>
            </a:r>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4</a:t>
            </a:fld>
            <a:endParaRPr lang="de-DE" dirty="0"/>
          </a:p>
        </p:txBody>
      </p:sp>
      <p:sp>
        <p:nvSpPr>
          <p:cNvPr id="12" name="Textfeld 11"/>
          <p:cNvSpPr txBox="1"/>
          <p:nvPr/>
        </p:nvSpPr>
        <p:spPr>
          <a:xfrm>
            <a:off x="1764083" y="3338373"/>
            <a:ext cx="1020536" cy="369332"/>
          </a:xfrm>
          <a:prstGeom prst="rect">
            <a:avLst/>
          </a:prstGeom>
          <a:noFill/>
        </p:spPr>
        <p:txBody>
          <a:bodyPr wrap="none" rtlCol="0">
            <a:spAutoFit/>
          </a:bodyPr>
          <a:lstStyle/>
          <a:p>
            <a:r>
              <a:rPr lang="de-DE" b="1" dirty="0">
                <a:solidFill>
                  <a:schemeClr val="accent1">
                    <a:lumMod val="75000"/>
                  </a:schemeClr>
                </a:solidFill>
              </a:rPr>
              <a:t>SV Brake</a:t>
            </a:r>
          </a:p>
        </p:txBody>
      </p:sp>
      <p:sp>
        <p:nvSpPr>
          <p:cNvPr id="13" name="Textfeld 12"/>
          <p:cNvSpPr txBox="1"/>
          <p:nvPr/>
        </p:nvSpPr>
        <p:spPr>
          <a:xfrm>
            <a:off x="8782281" y="3338373"/>
            <a:ext cx="2997937" cy="584775"/>
          </a:xfrm>
          <a:prstGeom prst="rect">
            <a:avLst/>
          </a:prstGeom>
          <a:noFill/>
        </p:spPr>
        <p:txBody>
          <a:bodyPr wrap="none" rtlCol="0">
            <a:spAutoFit/>
          </a:bodyPr>
          <a:lstStyle/>
          <a:p>
            <a:r>
              <a:rPr lang="de-DE" sz="3200" b="1" dirty="0">
                <a:solidFill>
                  <a:schemeClr val="accent1">
                    <a:lumMod val="75000"/>
                  </a:schemeClr>
                </a:solidFill>
              </a:rPr>
              <a:t>Rainer Bellmann</a:t>
            </a:r>
          </a:p>
        </p:txBody>
      </p:sp>
      <p:pic>
        <p:nvPicPr>
          <p:cNvPr id="14" name="Grafik 13" descr="Ein Bild, das Zeichnung enthält.&#10;&#10;Automatisch generierte Beschreibung">
            <a:extLst>
              <a:ext uri="{FF2B5EF4-FFF2-40B4-BE49-F238E27FC236}">
                <a16:creationId xmlns:a16="http://schemas.microsoft.com/office/drawing/2014/main" id="{F9034357-C879-4D4D-9C18-1C836F2CB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pic>
        <p:nvPicPr>
          <p:cNvPr id="8" name="Grafik 7">
            <a:extLst>
              <a:ext uri="{FF2B5EF4-FFF2-40B4-BE49-F238E27FC236}">
                <a16:creationId xmlns:a16="http://schemas.microsoft.com/office/drawing/2014/main" id="{690EC536-E716-96F9-14C3-51902B835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036" y="1906817"/>
            <a:ext cx="2239927" cy="3535622"/>
          </a:xfrm>
          <a:prstGeom prst="rect">
            <a:avLst/>
          </a:prstGeom>
        </p:spPr>
      </p:pic>
    </p:spTree>
    <p:extLst>
      <p:ext uri="{BB962C8B-B14F-4D97-AF65-F5344CB8AC3E}">
        <p14:creationId xmlns:p14="http://schemas.microsoft.com/office/powerpoint/2010/main" val="26979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a:xfrm>
            <a:off x="1524000" y="457200"/>
            <a:ext cx="9144000" cy="675314"/>
          </a:xfrm>
        </p:spPr>
        <p:txBody>
          <a:bodyPr>
            <a:normAutofit/>
          </a:bodyPr>
          <a:lstStyle/>
          <a:p>
            <a:pPr algn="ctr"/>
            <a:r>
              <a:rPr lang="de-DE" b="1" dirty="0"/>
              <a:t>Mini-Sportabzeichen</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a:xfrm>
            <a:off x="1524000" y="1200150"/>
            <a:ext cx="9144000" cy="5016092"/>
          </a:xfrm>
        </p:spPr>
        <p:txBody>
          <a:bodyPr/>
          <a:lstStyle/>
          <a:p>
            <a:r>
              <a:rPr lang="de-DE" b="1" dirty="0"/>
              <a:t>Yannick Kröger</a:t>
            </a:r>
          </a:p>
          <a:p>
            <a:r>
              <a:rPr lang="de-DE" dirty="0"/>
              <a:t>Für Kinder von 3 – 6 Jahren</a:t>
            </a:r>
          </a:p>
          <a:p>
            <a:r>
              <a:rPr lang="de-DE" sz="1400" dirty="0"/>
              <a:t>Angebot an Kitas und Sportvereine</a:t>
            </a:r>
          </a:p>
          <a:p>
            <a:pPr marL="45720" indent="0">
              <a:buNone/>
            </a:pPr>
            <a:r>
              <a:rPr lang="de-DE" b="1" dirty="0"/>
              <a:t> </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40</a:t>
            </a:fld>
            <a:endParaRPr lang="de-DE" dirty="0"/>
          </a:p>
        </p:txBody>
      </p:sp>
      <p:pic>
        <p:nvPicPr>
          <p:cNvPr id="5" name="Picture 8" descr="shutterstock_123417493-rcm992x0.jpg (992Ã655)">
            <a:extLst>
              <a:ext uri="{FF2B5EF4-FFF2-40B4-BE49-F238E27FC236}">
                <a16:creationId xmlns:a16="http://schemas.microsoft.com/office/drawing/2014/main" id="{DD2C85C0-E5F6-4803-959E-722D7FCD80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5779" y="4438547"/>
            <a:ext cx="2415214" cy="1845331"/>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FCDD4047-A0C3-F6F0-19C4-901EBF700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525" y="1352697"/>
            <a:ext cx="2895600" cy="1581150"/>
          </a:xfrm>
          <a:prstGeom prst="rect">
            <a:avLst/>
          </a:prstGeom>
        </p:spPr>
      </p:pic>
      <p:pic>
        <p:nvPicPr>
          <p:cNvPr id="10" name="Grafik 9">
            <a:extLst>
              <a:ext uri="{FF2B5EF4-FFF2-40B4-BE49-F238E27FC236}">
                <a16:creationId xmlns:a16="http://schemas.microsoft.com/office/drawing/2014/main" id="{FEE2996C-DF60-C6EF-3B9C-187A84F0E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779" y="1132514"/>
            <a:ext cx="2400126" cy="3027901"/>
          </a:xfrm>
          <a:prstGeom prst="rect">
            <a:avLst/>
          </a:prstGeom>
        </p:spPr>
      </p:pic>
      <p:pic>
        <p:nvPicPr>
          <p:cNvPr id="14" name="Grafik 13">
            <a:extLst>
              <a:ext uri="{FF2B5EF4-FFF2-40B4-BE49-F238E27FC236}">
                <a16:creationId xmlns:a16="http://schemas.microsoft.com/office/drawing/2014/main" id="{8F8D68D0-0A5E-EC75-4726-2772D661E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3619" y="2718033"/>
            <a:ext cx="2400126" cy="3617095"/>
          </a:xfrm>
          <a:prstGeom prst="rect">
            <a:avLst/>
          </a:prstGeom>
        </p:spPr>
      </p:pic>
      <p:pic>
        <p:nvPicPr>
          <p:cNvPr id="18" name="Grafik 17">
            <a:extLst>
              <a:ext uri="{FF2B5EF4-FFF2-40B4-BE49-F238E27FC236}">
                <a16:creationId xmlns:a16="http://schemas.microsoft.com/office/drawing/2014/main" id="{AA9E93F5-BE57-B47B-5085-0AE7ED219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621" y="3229761"/>
            <a:ext cx="1697942" cy="2740581"/>
          </a:xfrm>
          <a:prstGeom prst="rect">
            <a:avLst/>
          </a:prstGeom>
        </p:spPr>
      </p:pic>
    </p:spTree>
    <p:extLst>
      <p:ext uri="{BB962C8B-B14F-4D97-AF65-F5344CB8AC3E}">
        <p14:creationId xmlns:p14="http://schemas.microsoft.com/office/powerpoint/2010/main" val="10764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Sportabzeichen - Jahresbericht / Rückblick 2022</a:t>
            </a:r>
          </a:p>
          <a:p>
            <a:pPr marL="502920" indent="-457200">
              <a:buFont typeface="+mj-lt"/>
              <a:buAutoNum type="arabicPeriod"/>
            </a:pPr>
            <a:r>
              <a:rPr lang="de-DE" b="1" dirty="0">
                <a:solidFill>
                  <a:schemeClr val="accent1">
                    <a:lumMod val="75000"/>
                  </a:schemeClr>
                </a:solidFill>
              </a:rPr>
              <a:t>Prüfungswegweiser 2023 / Änderungen 2023</a:t>
            </a:r>
          </a:p>
          <a:p>
            <a:pPr marL="502920" indent="-457200">
              <a:buFont typeface="+mj-lt"/>
              <a:buAutoNum type="arabicPeriod"/>
            </a:pPr>
            <a:r>
              <a:rPr lang="de-DE" b="1" dirty="0">
                <a:solidFill>
                  <a:schemeClr val="accent1">
                    <a:lumMod val="75000"/>
                  </a:schemeClr>
                </a:solidFill>
              </a:rPr>
              <a:t>Prüferausbildung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Prüferwissen-Auffrischung und Erfahrungsaustausch</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rgbClr val="FF0000"/>
                </a:solidFill>
              </a:rPr>
              <a:t>Verteilung der Materialien 2023 / verlängerte Prüferausweise</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41</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292739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9184EC-DA97-97EF-1FC2-DB12A50F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372" y="1627465"/>
            <a:ext cx="4398628" cy="2682598"/>
          </a:xfrm>
          <a:prstGeom prst="rect">
            <a:avLst/>
          </a:prstGeom>
        </p:spPr>
      </p:pic>
      <p:sp>
        <p:nvSpPr>
          <p:cNvPr id="7" name="Textfeld 6">
            <a:extLst>
              <a:ext uri="{FF2B5EF4-FFF2-40B4-BE49-F238E27FC236}">
                <a16:creationId xmlns:a16="http://schemas.microsoft.com/office/drawing/2014/main" id="{EADDEC39-6D07-17DA-22AD-2383C38564DC}"/>
              </a:ext>
            </a:extLst>
          </p:cNvPr>
          <p:cNvSpPr txBox="1"/>
          <p:nvPr/>
        </p:nvSpPr>
        <p:spPr>
          <a:xfrm>
            <a:off x="2644629" y="4558620"/>
            <a:ext cx="6094602" cy="1173463"/>
          </a:xfrm>
          <a:prstGeom prst="rect">
            <a:avLst/>
          </a:prstGeom>
          <a:noFill/>
        </p:spPr>
        <p:txBody>
          <a:bodyPr wrap="square">
            <a:spAutoFit/>
          </a:bodyPr>
          <a:lstStyle/>
          <a:p>
            <a:pPr algn="ct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Ich möchte mich bei Euch ganz herzlich bedanken für die </a:t>
            </a:r>
          </a:p>
          <a:p>
            <a:pPr algn="ct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tolle und freundschaftliche Zusammenarbeit</a:t>
            </a:r>
          </a:p>
          <a:p>
            <a:pPr algn="ct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und wünsche Euch ein sportliches 2023</a:t>
            </a:r>
          </a:p>
        </p:txBody>
      </p:sp>
      <p:sp>
        <p:nvSpPr>
          <p:cNvPr id="9" name="Textfeld 8">
            <a:extLst>
              <a:ext uri="{FF2B5EF4-FFF2-40B4-BE49-F238E27FC236}">
                <a16:creationId xmlns:a16="http://schemas.microsoft.com/office/drawing/2014/main" id="{94F107FD-0E26-9A3F-AA4A-D4E1BF6F5070}"/>
              </a:ext>
            </a:extLst>
          </p:cNvPr>
          <p:cNvSpPr txBox="1"/>
          <p:nvPr/>
        </p:nvSpPr>
        <p:spPr>
          <a:xfrm>
            <a:off x="3894589" y="1003356"/>
            <a:ext cx="2405543" cy="375552"/>
          </a:xfrm>
          <a:prstGeom prst="rect">
            <a:avLst/>
          </a:prstGeom>
          <a:noFill/>
        </p:spPr>
        <p:txBody>
          <a:bodyPr wrap="square">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Zeit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DANKE</a:t>
            </a:r>
            <a:r>
              <a:rPr lang="de-DE" sz="1800" dirty="0">
                <a:effectLst/>
                <a:latin typeface="Calibri" panose="020F0502020204030204" pitchFamily="34" charset="0"/>
                <a:ea typeface="Calibri" panose="020F0502020204030204" pitchFamily="34" charset="0"/>
                <a:cs typeface="Times New Roman" panose="02020603050405020304" pitchFamily="18" charset="0"/>
              </a:rPr>
              <a:t>“ zu sagen:</a:t>
            </a:r>
          </a:p>
        </p:txBody>
      </p:sp>
    </p:spTree>
    <p:extLst>
      <p:ext uri="{BB962C8B-B14F-4D97-AF65-F5344CB8AC3E}">
        <p14:creationId xmlns:p14="http://schemas.microsoft.com/office/powerpoint/2010/main" val="2863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hutterstock_123417493-rcm992x0.jpg (992Ã655)">
            <a:extLst>
              <a:ext uri="{FF2B5EF4-FFF2-40B4-BE49-F238E27FC236}">
                <a16:creationId xmlns:a16="http://schemas.microsoft.com/office/drawing/2014/main" id="{59C1927F-45A3-4C00-BC36-5D8F2082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86" y="1181270"/>
            <a:ext cx="7142314" cy="471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FCBE249-2D70-4E4D-A583-11DA4AD959F7}"/>
              </a:ext>
            </a:extLst>
          </p:cNvPr>
          <p:cNvSpPr txBox="1"/>
          <p:nvPr/>
        </p:nvSpPr>
        <p:spPr>
          <a:xfrm>
            <a:off x="850900" y="1284059"/>
            <a:ext cx="4089400" cy="1938992"/>
          </a:xfrm>
          <a:prstGeom prst="rect">
            <a:avLst/>
          </a:prstGeom>
          <a:noFill/>
        </p:spPr>
        <p:txBody>
          <a:bodyPr wrap="square" rtlCol="0">
            <a:spAutoFit/>
          </a:bodyPr>
          <a:lstStyle/>
          <a:p>
            <a:pPr algn="ctr"/>
            <a:r>
              <a:rPr lang="de-DE" sz="2800" b="1" dirty="0">
                <a:solidFill>
                  <a:srgbClr val="C00000"/>
                </a:solidFill>
              </a:rPr>
              <a:t> </a:t>
            </a:r>
            <a:r>
              <a:rPr lang="de-DE" sz="2800" b="1" dirty="0">
                <a:solidFill>
                  <a:srgbClr val="00B050"/>
                </a:solidFill>
              </a:rPr>
              <a:t>Verteilung der Materialien 2023</a:t>
            </a:r>
            <a:endParaRPr lang="de-DE" sz="2800" b="1" dirty="0">
              <a:solidFill>
                <a:srgbClr val="C00000"/>
              </a:solidFill>
            </a:endParaRPr>
          </a:p>
          <a:p>
            <a:pPr algn="ctr"/>
            <a:endParaRPr lang="de-DE" sz="2800" b="1" dirty="0">
              <a:solidFill>
                <a:srgbClr val="C00000"/>
              </a:solidFill>
            </a:endParaRPr>
          </a:p>
          <a:p>
            <a:pPr algn="ctr"/>
            <a:r>
              <a:rPr lang="de-DE" sz="1200" b="1" dirty="0">
                <a:solidFill>
                  <a:srgbClr val="FF0000"/>
                </a:solidFill>
              </a:rPr>
              <a:t>Wir bedanken uns für Eure Unterstützung !</a:t>
            </a:r>
          </a:p>
          <a:p>
            <a:pPr algn="ctr"/>
            <a:r>
              <a:rPr lang="de-DE" sz="1200" b="1" dirty="0">
                <a:solidFill>
                  <a:srgbClr val="FF0000"/>
                </a:solidFill>
              </a:rPr>
              <a:t>Bleibt Gesund !</a:t>
            </a:r>
          </a:p>
          <a:p>
            <a:pPr algn="ctr"/>
            <a:r>
              <a:rPr lang="de-DE" sz="1200" b="1" dirty="0">
                <a:solidFill>
                  <a:srgbClr val="FF0000"/>
                </a:solidFill>
              </a:rPr>
              <a:t>Und kommt gut nach Hause </a:t>
            </a:r>
          </a:p>
        </p:txBody>
      </p:sp>
      <p:pic>
        <p:nvPicPr>
          <p:cNvPr id="5" name="Grafik 4" descr="Ein Bild, das Zeichnung enthält.&#10;&#10;Automatisch generierte Beschreibung">
            <a:extLst>
              <a:ext uri="{FF2B5EF4-FFF2-40B4-BE49-F238E27FC236}">
                <a16:creationId xmlns:a16="http://schemas.microsoft.com/office/drawing/2014/main" id="{0E9D869C-19CD-4736-9328-7E1FFA076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8BD64B73-3347-4682-9F40-F13B6E0AA707}"/>
              </a:ext>
            </a:extLst>
          </p:cNvPr>
          <p:cNvSpPr>
            <a:spLocks noGrp="1"/>
          </p:cNvSpPr>
          <p:nvPr>
            <p:ph type="sldNum" sz="quarter" idx="12"/>
          </p:nvPr>
        </p:nvSpPr>
        <p:spPr/>
        <p:txBody>
          <a:bodyPr/>
          <a:lstStyle/>
          <a:p>
            <a:fld id="{E31375A4-56A4-47D6-9801-1991572033F7}" type="slidenum">
              <a:rPr lang="de-DE" smtClean="0"/>
              <a:t>43</a:t>
            </a:fld>
            <a:endParaRPr lang="de-DE" dirty="0"/>
          </a:p>
        </p:txBody>
      </p:sp>
    </p:spTree>
    <p:extLst>
      <p:ext uri="{BB962C8B-B14F-4D97-AF65-F5344CB8AC3E}">
        <p14:creationId xmlns:p14="http://schemas.microsoft.com/office/powerpoint/2010/main" val="4748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DB618-0741-4038-B244-FE0D71346B8C}"/>
              </a:ext>
            </a:extLst>
          </p:cNvPr>
          <p:cNvSpPr>
            <a:spLocks noGrp="1"/>
          </p:cNvSpPr>
          <p:nvPr>
            <p:ph type="title"/>
          </p:nvPr>
        </p:nvSpPr>
        <p:spPr/>
        <p:txBody>
          <a:bodyPr/>
          <a:lstStyle/>
          <a:p>
            <a:r>
              <a:rPr lang="de-DE" b="1" dirty="0"/>
              <a:t>Wir bedanken uns bei Rainer Bellmann</a:t>
            </a:r>
          </a:p>
        </p:txBody>
      </p:sp>
      <p:pic>
        <p:nvPicPr>
          <p:cNvPr id="6" name="Inhaltsplatzhalter 5">
            <a:extLst>
              <a:ext uri="{FF2B5EF4-FFF2-40B4-BE49-F238E27FC236}">
                <a16:creationId xmlns:a16="http://schemas.microsoft.com/office/drawing/2014/main" id="{7C1F2249-A25E-4035-BD74-0B8CA8E41C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9614" y="1714500"/>
            <a:ext cx="6712771" cy="4457700"/>
          </a:xfrm>
        </p:spPr>
      </p:pic>
      <p:sp>
        <p:nvSpPr>
          <p:cNvPr id="4" name="Foliennummernplatzhalter 3">
            <a:extLst>
              <a:ext uri="{FF2B5EF4-FFF2-40B4-BE49-F238E27FC236}">
                <a16:creationId xmlns:a16="http://schemas.microsoft.com/office/drawing/2014/main" id="{EB7AAC7F-42A5-4124-B02C-BAC79D076F52}"/>
              </a:ext>
            </a:extLst>
          </p:cNvPr>
          <p:cNvSpPr>
            <a:spLocks noGrp="1"/>
          </p:cNvSpPr>
          <p:nvPr>
            <p:ph type="sldNum" sz="quarter" idx="12"/>
          </p:nvPr>
        </p:nvSpPr>
        <p:spPr/>
        <p:txBody>
          <a:bodyPr/>
          <a:lstStyle/>
          <a:p>
            <a:fld id="{E31375A4-56A4-47D6-9801-1991572033F7}" type="slidenum">
              <a:rPr lang="de-DE" smtClean="0"/>
              <a:t>5</a:t>
            </a:fld>
            <a:endParaRPr lang="de-DE" dirty="0"/>
          </a:p>
        </p:txBody>
      </p:sp>
      <p:pic>
        <p:nvPicPr>
          <p:cNvPr id="8" name="Grafik 7">
            <a:extLst>
              <a:ext uri="{FF2B5EF4-FFF2-40B4-BE49-F238E27FC236}">
                <a16:creationId xmlns:a16="http://schemas.microsoft.com/office/drawing/2014/main" id="{D2F36425-561A-6AE8-11CB-14FA6658E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488051" y="436466"/>
            <a:ext cx="4940638" cy="6988030"/>
          </a:xfrm>
          <a:prstGeom prst="rect">
            <a:avLst/>
          </a:prstGeom>
        </p:spPr>
      </p:pic>
    </p:spTree>
    <p:extLst>
      <p:ext uri="{BB962C8B-B14F-4D97-AF65-F5344CB8AC3E}">
        <p14:creationId xmlns:p14="http://schemas.microsoft.com/office/powerpoint/2010/main" val="8458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6284" y="565593"/>
            <a:ext cx="6369583" cy="644857"/>
          </a:xfrm>
        </p:spPr>
        <p:txBody>
          <a:bodyPr>
            <a:normAutofit/>
          </a:bodyPr>
          <a:lstStyle/>
          <a:p>
            <a:r>
              <a:rPr lang="de-DE" sz="2800" b="1" dirty="0">
                <a:latin typeface="+mn-lt"/>
              </a:rPr>
              <a:t>Wilfried Wehofsky / TSV Abbehausen</a:t>
            </a:r>
          </a:p>
        </p:txBody>
      </p:sp>
      <p:sp>
        <p:nvSpPr>
          <p:cNvPr id="3" name="Inhaltsplatzhalter 2"/>
          <p:cNvSpPr>
            <a:spLocks noGrp="1"/>
          </p:cNvSpPr>
          <p:nvPr>
            <p:ph idx="1"/>
          </p:nvPr>
        </p:nvSpPr>
        <p:spPr>
          <a:xfrm>
            <a:off x="1160585" y="1415561"/>
            <a:ext cx="10287000" cy="5064369"/>
          </a:xfrm>
        </p:spPr>
        <p:txBody>
          <a:bodyPr>
            <a:normAutofit fontScale="92500" lnSpcReduction="20000"/>
          </a:bodyPr>
          <a:lstStyle/>
          <a:p>
            <a:pPr marL="45720" indent="0" algn="ctr">
              <a:buNone/>
            </a:pPr>
            <a:r>
              <a:rPr lang="de-DE" sz="2800" dirty="0">
                <a:solidFill>
                  <a:schemeClr val="accent1">
                    <a:lumMod val="50000"/>
                  </a:schemeClr>
                </a:solidFill>
              </a:rPr>
              <a:t>Wir verabschieden und bedanken uns bei:</a:t>
            </a:r>
          </a:p>
          <a:p>
            <a:pPr marL="45720" indent="0">
              <a:buNone/>
            </a:pPr>
            <a:r>
              <a:rPr lang="de-DE" dirty="0"/>
              <a:t>				</a:t>
            </a:r>
          </a:p>
          <a:p>
            <a:pPr marL="45720" indent="0">
              <a:buNone/>
            </a:pPr>
            <a:r>
              <a:rPr lang="de-DE" dirty="0"/>
              <a:t>	</a:t>
            </a:r>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lgn="ctr">
              <a:buNone/>
            </a:pPr>
            <a:endParaRPr lang="de-DE" dirty="0"/>
          </a:p>
          <a:p>
            <a:pPr marL="45720" indent="0" algn="ctr">
              <a:buNone/>
            </a:pPr>
            <a:r>
              <a:rPr lang="de-DE" dirty="0">
                <a:solidFill>
                  <a:srgbClr val="3A3A3A"/>
                </a:solidFill>
                <a:latin typeface="-apple-system"/>
              </a:rPr>
              <a:t>Wilfried hat sich seit fast 20 Jahren als </a:t>
            </a:r>
            <a:r>
              <a:rPr lang="de-DE" dirty="0" err="1">
                <a:solidFill>
                  <a:srgbClr val="3A3A3A"/>
                </a:solidFill>
                <a:latin typeface="-apple-system"/>
              </a:rPr>
              <a:t>Sportabzeichenobmann</a:t>
            </a:r>
            <a:r>
              <a:rPr lang="de-DE" dirty="0">
                <a:solidFill>
                  <a:srgbClr val="3A3A3A"/>
                </a:solidFill>
                <a:latin typeface="-apple-system"/>
              </a:rPr>
              <a:t> für den TSV Abbehausen und auch für die Grundschule Abbehausen eingesetzt.</a:t>
            </a:r>
            <a:r>
              <a:rPr lang="de-DE" b="0" i="0" dirty="0">
                <a:solidFill>
                  <a:srgbClr val="3A3A3A"/>
                </a:solidFill>
                <a:effectLst/>
                <a:latin typeface="-apple-system"/>
              </a:rPr>
              <a:t> Wir bedanken uns bei ihm für die tolle Zusammenarbeit ! </a:t>
            </a:r>
          </a:p>
          <a:p>
            <a:pPr marL="45720" indent="0" algn="ctr">
              <a:buNone/>
            </a:pPr>
            <a:r>
              <a:rPr lang="de-DE" b="0" i="0" dirty="0">
                <a:solidFill>
                  <a:srgbClr val="3A3A3A"/>
                </a:solidFill>
                <a:effectLst/>
                <a:latin typeface="-apple-system"/>
              </a:rPr>
              <a:t>Seine Nachfolger sind </a:t>
            </a:r>
            <a:r>
              <a:rPr lang="de-DE" b="1" i="0" dirty="0">
                <a:solidFill>
                  <a:srgbClr val="3A3A3A"/>
                </a:solidFill>
                <a:effectLst/>
                <a:latin typeface="-apple-system"/>
              </a:rPr>
              <a:t>Matthias </a:t>
            </a:r>
            <a:r>
              <a:rPr lang="de-DE" b="1" i="0" dirty="0" err="1">
                <a:solidFill>
                  <a:srgbClr val="3A3A3A"/>
                </a:solidFill>
                <a:effectLst/>
                <a:latin typeface="-apple-system"/>
              </a:rPr>
              <a:t>Kaffka</a:t>
            </a:r>
            <a:r>
              <a:rPr lang="de-DE" b="1" i="0" dirty="0">
                <a:solidFill>
                  <a:srgbClr val="3A3A3A"/>
                </a:solidFill>
                <a:effectLst/>
                <a:latin typeface="-apple-system"/>
              </a:rPr>
              <a:t> </a:t>
            </a:r>
            <a:r>
              <a:rPr lang="de-DE" b="0" i="0" dirty="0">
                <a:solidFill>
                  <a:srgbClr val="3A3A3A"/>
                </a:solidFill>
                <a:effectLst/>
                <a:latin typeface="-apple-system"/>
              </a:rPr>
              <a:t>und </a:t>
            </a:r>
            <a:r>
              <a:rPr lang="de-DE" b="1" i="0" dirty="0">
                <a:solidFill>
                  <a:srgbClr val="3A3A3A"/>
                </a:solidFill>
                <a:effectLst/>
                <a:latin typeface="-apple-system"/>
              </a:rPr>
              <a:t>Dirk Jahnke</a:t>
            </a:r>
            <a:r>
              <a:rPr lang="de-DE" b="0" i="0" dirty="0">
                <a:solidFill>
                  <a:srgbClr val="3A3A3A"/>
                </a:solidFill>
                <a:effectLst/>
                <a:latin typeface="-apple-system"/>
              </a:rPr>
              <a:t>, die zukünftig als Team agieren werden</a:t>
            </a:r>
            <a:r>
              <a:rPr lang="de-DE" dirty="0">
                <a:solidFill>
                  <a:srgbClr val="3A3A3A"/>
                </a:solidFill>
                <a:latin typeface="-apple-system"/>
              </a:rPr>
              <a:t>:</a:t>
            </a:r>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6</a:t>
            </a:fld>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rcRect l="6297" r="6297"/>
          <a:stretch/>
        </p:blipFill>
        <p:spPr>
          <a:xfrm>
            <a:off x="4176346" y="1906511"/>
            <a:ext cx="4255477" cy="3233057"/>
          </a:xfrm>
          <a:prstGeom prst="rect">
            <a:avLst/>
          </a:prstGeom>
        </p:spPr>
      </p:pic>
      <p:sp>
        <p:nvSpPr>
          <p:cNvPr id="12" name="Textfeld 11"/>
          <p:cNvSpPr txBox="1"/>
          <p:nvPr/>
        </p:nvSpPr>
        <p:spPr>
          <a:xfrm>
            <a:off x="1137827" y="3338373"/>
            <a:ext cx="2389880" cy="369332"/>
          </a:xfrm>
          <a:prstGeom prst="rect">
            <a:avLst/>
          </a:prstGeom>
          <a:noFill/>
        </p:spPr>
        <p:txBody>
          <a:bodyPr wrap="square" rtlCol="0">
            <a:spAutoFit/>
          </a:bodyPr>
          <a:lstStyle/>
          <a:p>
            <a:r>
              <a:rPr lang="de-DE" b="1" dirty="0">
                <a:solidFill>
                  <a:schemeClr val="accent1">
                    <a:lumMod val="75000"/>
                  </a:schemeClr>
                </a:solidFill>
              </a:rPr>
              <a:t>Wilfried Wehofsky</a:t>
            </a:r>
          </a:p>
        </p:txBody>
      </p:sp>
      <p:sp>
        <p:nvSpPr>
          <p:cNvPr id="13" name="Textfeld 12"/>
          <p:cNvSpPr txBox="1"/>
          <p:nvPr/>
        </p:nvSpPr>
        <p:spPr>
          <a:xfrm>
            <a:off x="9036271" y="3338373"/>
            <a:ext cx="1785745" cy="369332"/>
          </a:xfrm>
          <a:prstGeom prst="rect">
            <a:avLst/>
          </a:prstGeom>
          <a:noFill/>
        </p:spPr>
        <p:txBody>
          <a:bodyPr wrap="none" rtlCol="0">
            <a:spAutoFit/>
          </a:bodyPr>
          <a:lstStyle/>
          <a:p>
            <a:r>
              <a:rPr lang="de-DE" b="1" dirty="0">
                <a:solidFill>
                  <a:schemeClr val="accent1">
                    <a:lumMod val="75000"/>
                  </a:schemeClr>
                </a:solidFill>
              </a:rPr>
              <a:t>TSV Abbehausen</a:t>
            </a:r>
          </a:p>
        </p:txBody>
      </p:sp>
      <p:pic>
        <p:nvPicPr>
          <p:cNvPr id="14" name="Grafik 13" descr="Ein Bild, das Zeichnung enthält.&#10;&#10;Automatisch generierte Beschreibung">
            <a:extLst>
              <a:ext uri="{FF2B5EF4-FFF2-40B4-BE49-F238E27FC236}">
                <a16:creationId xmlns:a16="http://schemas.microsoft.com/office/drawing/2014/main" id="{F9034357-C879-4D4D-9C18-1C836F2CB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pic>
        <p:nvPicPr>
          <p:cNvPr id="8" name="Grafik 7">
            <a:extLst>
              <a:ext uri="{FF2B5EF4-FFF2-40B4-BE49-F238E27FC236}">
                <a16:creationId xmlns:a16="http://schemas.microsoft.com/office/drawing/2014/main" id="{34B78FB0-EA64-09EF-0F6B-2F79B65A0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471010" y="976572"/>
            <a:ext cx="3516605" cy="5009469"/>
          </a:xfrm>
          <a:prstGeom prst="rect">
            <a:avLst/>
          </a:prstGeom>
        </p:spPr>
      </p:pic>
      <p:pic>
        <p:nvPicPr>
          <p:cNvPr id="9" name="Grafik 8">
            <a:extLst>
              <a:ext uri="{FF2B5EF4-FFF2-40B4-BE49-F238E27FC236}">
                <a16:creationId xmlns:a16="http://schemas.microsoft.com/office/drawing/2014/main" id="{59FBBBC4-EFE1-0E5B-B98E-5E4C954BF6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354083" y="872710"/>
            <a:ext cx="3695100" cy="5347847"/>
          </a:xfrm>
          <a:prstGeom prst="rect">
            <a:avLst/>
          </a:prstGeom>
        </p:spPr>
      </p:pic>
    </p:spTree>
    <p:extLst>
      <p:ext uri="{BB962C8B-B14F-4D97-AF65-F5344CB8AC3E}">
        <p14:creationId xmlns:p14="http://schemas.microsoft.com/office/powerpoint/2010/main" val="10837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6284" y="88085"/>
            <a:ext cx="6369583" cy="478063"/>
          </a:xfrm>
        </p:spPr>
        <p:txBody>
          <a:bodyPr>
            <a:normAutofit/>
          </a:bodyPr>
          <a:lstStyle/>
          <a:p>
            <a:r>
              <a:rPr lang="de-DE" sz="2800" b="1" dirty="0">
                <a:latin typeface="+mn-lt"/>
              </a:rPr>
              <a:t>Neues Duo wird begeistern:</a:t>
            </a:r>
          </a:p>
        </p:txBody>
      </p:sp>
      <p:sp>
        <p:nvSpPr>
          <p:cNvPr id="3" name="Inhaltsplatzhalter 2"/>
          <p:cNvSpPr>
            <a:spLocks noGrp="1"/>
          </p:cNvSpPr>
          <p:nvPr>
            <p:ph idx="1"/>
          </p:nvPr>
        </p:nvSpPr>
        <p:spPr>
          <a:xfrm>
            <a:off x="1160585" y="1415561"/>
            <a:ext cx="9785385" cy="5064369"/>
          </a:xfrm>
        </p:spPr>
        <p:txBody>
          <a:bodyPr>
            <a:normAutofit fontScale="85000" lnSpcReduction="10000"/>
          </a:bodyPr>
          <a:lstStyle/>
          <a:p>
            <a:pPr marL="45720" indent="0" algn="ctr">
              <a:buNone/>
            </a:pPr>
            <a:r>
              <a:rPr lang="de-DE" sz="2800" dirty="0">
                <a:solidFill>
                  <a:schemeClr val="accent1">
                    <a:lumMod val="50000"/>
                  </a:schemeClr>
                </a:solidFill>
              </a:rPr>
              <a:t>Wir verabschieden und bedanken uns bei:</a:t>
            </a:r>
          </a:p>
          <a:p>
            <a:pPr marL="45720" indent="0">
              <a:buNone/>
            </a:pPr>
            <a:r>
              <a:rPr lang="de-DE" dirty="0"/>
              <a:t>				</a:t>
            </a:r>
          </a:p>
          <a:p>
            <a:pPr marL="45720" indent="0">
              <a:buNone/>
            </a:pPr>
            <a:r>
              <a:rPr lang="de-DE" dirty="0"/>
              <a:t>	</a:t>
            </a:r>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lgn="ctr">
              <a:buNone/>
            </a:pPr>
            <a:endParaRPr lang="de-DE" dirty="0"/>
          </a:p>
          <a:p>
            <a:pPr marL="45720" indent="0" algn="ctr">
              <a:buNone/>
            </a:pPr>
            <a:r>
              <a:rPr lang="de-DE" dirty="0">
                <a:solidFill>
                  <a:srgbClr val="3A3A3A"/>
                </a:solidFill>
                <a:latin typeface="-apple-system"/>
              </a:rPr>
              <a:t>Wilfried hat sich seit fast 20 Jahren als </a:t>
            </a:r>
            <a:r>
              <a:rPr lang="de-DE" dirty="0" err="1">
                <a:solidFill>
                  <a:srgbClr val="3A3A3A"/>
                </a:solidFill>
                <a:latin typeface="-apple-system"/>
              </a:rPr>
              <a:t>Sportabzeichenobmann</a:t>
            </a:r>
            <a:r>
              <a:rPr lang="de-DE" dirty="0">
                <a:solidFill>
                  <a:srgbClr val="3A3A3A"/>
                </a:solidFill>
                <a:latin typeface="-apple-system"/>
              </a:rPr>
              <a:t> für den TSV Abbehausen und auch für die Grundschule Abbehausen eingesetzt.</a:t>
            </a:r>
            <a:r>
              <a:rPr lang="de-DE" b="0" i="0" dirty="0">
                <a:solidFill>
                  <a:srgbClr val="3A3A3A"/>
                </a:solidFill>
                <a:effectLst/>
                <a:latin typeface="-apple-system"/>
              </a:rPr>
              <a:t> Wir bedanken uns bei ihm für die tolle Zusammenarbeit ! </a:t>
            </a:r>
          </a:p>
          <a:p>
            <a:pPr marL="45720" indent="0" algn="ctr">
              <a:buNone/>
            </a:pPr>
            <a:r>
              <a:rPr lang="de-DE" b="0" i="0" dirty="0">
                <a:solidFill>
                  <a:srgbClr val="3A3A3A"/>
                </a:solidFill>
                <a:effectLst/>
                <a:latin typeface="-apple-system"/>
              </a:rPr>
              <a:t>Seine Nachfolger sind Matthias </a:t>
            </a:r>
            <a:r>
              <a:rPr lang="de-DE" b="0" i="0" dirty="0" err="1">
                <a:solidFill>
                  <a:srgbClr val="3A3A3A"/>
                </a:solidFill>
                <a:effectLst/>
                <a:latin typeface="-apple-system"/>
              </a:rPr>
              <a:t>Kaffka</a:t>
            </a:r>
            <a:r>
              <a:rPr lang="de-DE" b="0" i="0" dirty="0">
                <a:solidFill>
                  <a:srgbClr val="3A3A3A"/>
                </a:solidFill>
                <a:effectLst/>
                <a:latin typeface="-apple-system"/>
              </a:rPr>
              <a:t> und Dirk Jahnke, die zukünftig als Team agieren werden. </a:t>
            </a:r>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7</a:t>
            </a:fld>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rcRect l="6297" r="6297"/>
          <a:stretch/>
        </p:blipFill>
        <p:spPr>
          <a:xfrm>
            <a:off x="4176346" y="1906511"/>
            <a:ext cx="4255477" cy="3233057"/>
          </a:xfrm>
          <a:prstGeom prst="rect">
            <a:avLst/>
          </a:prstGeom>
        </p:spPr>
      </p:pic>
      <p:sp>
        <p:nvSpPr>
          <p:cNvPr id="12" name="Textfeld 11"/>
          <p:cNvSpPr txBox="1"/>
          <p:nvPr/>
        </p:nvSpPr>
        <p:spPr>
          <a:xfrm>
            <a:off x="1137827" y="3338373"/>
            <a:ext cx="2389880" cy="369332"/>
          </a:xfrm>
          <a:prstGeom prst="rect">
            <a:avLst/>
          </a:prstGeom>
          <a:noFill/>
        </p:spPr>
        <p:txBody>
          <a:bodyPr wrap="square" rtlCol="0">
            <a:spAutoFit/>
          </a:bodyPr>
          <a:lstStyle/>
          <a:p>
            <a:r>
              <a:rPr lang="de-DE" b="1" dirty="0">
                <a:solidFill>
                  <a:schemeClr val="accent1">
                    <a:lumMod val="75000"/>
                  </a:schemeClr>
                </a:solidFill>
              </a:rPr>
              <a:t>Wilfried Wehofsky</a:t>
            </a:r>
          </a:p>
        </p:txBody>
      </p:sp>
      <p:sp>
        <p:nvSpPr>
          <p:cNvPr id="13" name="Textfeld 12"/>
          <p:cNvSpPr txBox="1"/>
          <p:nvPr/>
        </p:nvSpPr>
        <p:spPr>
          <a:xfrm>
            <a:off x="9036271" y="3338373"/>
            <a:ext cx="1785745" cy="369332"/>
          </a:xfrm>
          <a:prstGeom prst="rect">
            <a:avLst/>
          </a:prstGeom>
          <a:noFill/>
        </p:spPr>
        <p:txBody>
          <a:bodyPr wrap="none" rtlCol="0">
            <a:spAutoFit/>
          </a:bodyPr>
          <a:lstStyle/>
          <a:p>
            <a:r>
              <a:rPr lang="de-DE" b="1" dirty="0">
                <a:solidFill>
                  <a:schemeClr val="accent1">
                    <a:lumMod val="75000"/>
                  </a:schemeClr>
                </a:solidFill>
              </a:rPr>
              <a:t>TSV Abbehausen</a:t>
            </a:r>
          </a:p>
        </p:txBody>
      </p:sp>
      <p:pic>
        <p:nvPicPr>
          <p:cNvPr id="14" name="Grafik 13" descr="Ein Bild, das Zeichnung enthält.&#10;&#10;Automatisch generierte Beschreibung">
            <a:extLst>
              <a:ext uri="{FF2B5EF4-FFF2-40B4-BE49-F238E27FC236}">
                <a16:creationId xmlns:a16="http://schemas.microsoft.com/office/drawing/2014/main" id="{F9034357-C879-4D4D-9C18-1C836F2CB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pic>
        <p:nvPicPr>
          <p:cNvPr id="8" name="Grafik 7">
            <a:extLst>
              <a:ext uri="{FF2B5EF4-FFF2-40B4-BE49-F238E27FC236}">
                <a16:creationId xmlns:a16="http://schemas.microsoft.com/office/drawing/2014/main" id="{34B78FB0-EA64-09EF-0F6B-2F79B65A0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471010" y="976572"/>
            <a:ext cx="3516605" cy="5009469"/>
          </a:xfrm>
          <a:prstGeom prst="rect">
            <a:avLst/>
          </a:prstGeom>
        </p:spPr>
      </p:pic>
      <p:pic>
        <p:nvPicPr>
          <p:cNvPr id="9" name="Grafik 8">
            <a:extLst>
              <a:ext uri="{FF2B5EF4-FFF2-40B4-BE49-F238E27FC236}">
                <a16:creationId xmlns:a16="http://schemas.microsoft.com/office/drawing/2014/main" id="{59FBBBC4-EFE1-0E5B-B98E-5E4C954BF6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354083" y="872710"/>
            <a:ext cx="3695100" cy="5347847"/>
          </a:xfrm>
          <a:prstGeom prst="rect">
            <a:avLst/>
          </a:prstGeom>
        </p:spPr>
      </p:pic>
      <p:pic>
        <p:nvPicPr>
          <p:cNvPr id="10" name="Grafik 9">
            <a:extLst>
              <a:ext uri="{FF2B5EF4-FFF2-40B4-BE49-F238E27FC236}">
                <a16:creationId xmlns:a16="http://schemas.microsoft.com/office/drawing/2014/main" id="{AE0E41E1-9FAC-F4B0-FC6E-80F9F6DBDA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513714" y="-1662340"/>
            <a:ext cx="6203768" cy="10660744"/>
          </a:xfrm>
          <a:prstGeom prst="rect">
            <a:avLst/>
          </a:prstGeom>
        </p:spPr>
      </p:pic>
    </p:spTree>
    <p:extLst>
      <p:ext uri="{BB962C8B-B14F-4D97-AF65-F5344CB8AC3E}">
        <p14:creationId xmlns:p14="http://schemas.microsoft.com/office/powerpoint/2010/main" val="271242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2897E-9C53-BBFC-B876-6DDDCBC1F679}"/>
              </a:ext>
            </a:extLst>
          </p:cNvPr>
          <p:cNvSpPr>
            <a:spLocks noGrp="1"/>
          </p:cNvSpPr>
          <p:nvPr>
            <p:ph type="title"/>
          </p:nvPr>
        </p:nvSpPr>
        <p:spPr>
          <a:xfrm>
            <a:off x="1524000" y="372261"/>
            <a:ext cx="9144000" cy="693141"/>
          </a:xfrm>
        </p:spPr>
        <p:txBody>
          <a:bodyPr/>
          <a:lstStyle/>
          <a:p>
            <a:pPr algn="ctr"/>
            <a:r>
              <a:rPr lang="de-DE" b="1" dirty="0"/>
              <a:t>2 neue Vereine</a:t>
            </a:r>
          </a:p>
        </p:txBody>
      </p:sp>
      <p:sp>
        <p:nvSpPr>
          <p:cNvPr id="3" name="Inhaltsplatzhalter 2">
            <a:extLst>
              <a:ext uri="{FF2B5EF4-FFF2-40B4-BE49-F238E27FC236}">
                <a16:creationId xmlns:a16="http://schemas.microsoft.com/office/drawing/2014/main" id="{5B59AEFB-6239-91D8-033C-CEE1C56C4DC8}"/>
              </a:ext>
            </a:extLst>
          </p:cNvPr>
          <p:cNvSpPr>
            <a:spLocks noGrp="1"/>
          </p:cNvSpPr>
          <p:nvPr>
            <p:ph idx="1"/>
          </p:nvPr>
        </p:nvSpPr>
        <p:spPr>
          <a:xfrm>
            <a:off x="836103" y="1247459"/>
            <a:ext cx="6730767" cy="2275918"/>
          </a:xfrm>
        </p:spPr>
        <p:txBody>
          <a:bodyPr/>
          <a:lstStyle/>
          <a:p>
            <a:r>
              <a:rPr lang="de-DE" b="1" dirty="0"/>
              <a:t>Neu in unserer Runde:</a:t>
            </a:r>
          </a:p>
          <a:p>
            <a:r>
              <a:rPr lang="de-DE" dirty="0"/>
              <a:t>Es gibt 2 neue Vereine, die sich uns anschließen möchten: </a:t>
            </a:r>
          </a:p>
          <a:p>
            <a:r>
              <a:rPr lang="de-DE" dirty="0"/>
              <a:t>Wir begrüßen in unserer Runde </a:t>
            </a:r>
            <a:r>
              <a:rPr lang="de-DE" b="1" dirty="0"/>
              <a:t>Ute Scheibel </a:t>
            </a:r>
            <a:r>
              <a:rPr lang="de-DE" dirty="0"/>
              <a:t>vom </a:t>
            </a:r>
            <a:r>
              <a:rPr lang="de-DE" b="1" dirty="0" err="1"/>
              <a:t>Bardenflether</a:t>
            </a:r>
            <a:r>
              <a:rPr lang="de-DE" b="1" dirty="0"/>
              <a:t> Turnerbund </a:t>
            </a:r>
          </a:p>
          <a:p>
            <a:r>
              <a:rPr lang="de-DE" dirty="0"/>
              <a:t>und </a:t>
            </a:r>
            <a:r>
              <a:rPr lang="de-DE" b="1" dirty="0"/>
              <a:t>Renke Hessenius </a:t>
            </a:r>
            <a:r>
              <a:rPr lang="de-DE" dirty="0"/>
              <a:t>vom</a:t>
            </a:r>
            <a:r>
              <a:rPr lang="de-DE" b="1" dirty="0"/>
              <a:t> TUS </a:t>
            </a:r>
            <a:r>
              <a:rPr lang="de-DE" b="1" dirty="0" err="1"/>
              <a:t>Tossens</a:t>
            </a:r>
            <a:endParaRPr lang="de-DE" b="1" dirty="0"/>
          </a:p>
        </p:txBody>
      </p:sp>
      <p:sp>
        <p:nvSpPr>
          <p:cNvPr id="4" name="Foliennummernplatzhalter 3">
            <a:extLst>
              <a:ext uri="{FF2B5EF4-FFF2-40B4-BE49-F238E27FC236}">
                <a16:creationId xmlns:a16="http://schemas.microsoft.com/office/drawing/2014/main" id="{DC2AB24F-615F-A860-5943-171F52C0267F}"/>
              </a:ext>
            </a:extLst>
          </p:cNvPr>
          <p:cNvSpPr>
            <a:spLocks noGrp="1"/>
          </p:cNvSpPr>
          <p:nvPr>
            <p:ph type="sldNum" sz="quarter" idx="12"/>
          </p:nvPr>
        </p:nvSpPr>
        <p:spPr/>
        <p:txBody>
          <a:bodyPr/>
          <a:lstStyle/>
          <a:p>
            <a:fld id="{E31375A4-56A4-47D6-9801-1991572033F7}" type="slidenum">
              <a:rPr lang="de-DE" smtClean="0"/>
              <a:t>8</a:t>
            </a:fld>
            <a:endParaRPr lang="de-DE" dirty="0"/>
          </a:p>
        </p:txBody>
      </p:sp>
      <p:pic>
        <p:nvPicPr>
          <p:cNvPr id="7" name="Grafik 6">
            <a:extLst>
              <a:ext uri="{FF2B5EF4-FFF2-40B4-BE49-F238E27FC236}">
                <a16:creationId xmlns:a16="http://schemas.microsoft.com/office/drawing/2014/main" id="{35818BCC-A49C-F57B-D15F-4CB08AE02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319141"/>
            <a:ext cx="2895600" cy="1581150"/>
          </a:xfrm>
          <a:prstGeom prst="rect">
            <a:avLst/>
          </a:prstGeom>
        </p:spPr>
      </p:pic>
      <p:pic>
        <p:nvPicPr>
          <p:cNvPr id="9" name="Grafik 8">
            <a:extLst>
              <a:ext uri="{FF2B5EF4-FFF2-40B4-BE49-F238E27FC236}">
                <a16:creationId xmlns:a16="http://schemas.microsoft.com/office/drawing/2014/main" id="{476B850C-DE13-5EB7-B79A-154499E1C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694" y="3429000"/>
            <a:ext cx="4332913" cy="2837576"/>
          </a:xfrm>
          <a:prstGeom prst="rect">
            <a:avLst/>
          </a:prstGeom>
        </p:spPr>
      </p:pic>
    </p:spTree>
    <p:extLst>
      <p:ext uri="{BB962C8B-B14F-4D97-AF65-F5344CB8AC3E}">
        <p14:creationId xmlns:p14="http://schemas.microsoft.com/office/powerpoint/2010/main" val="362791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8785258" y="2561851"/>
            <a:ext cx="184731" cy="307777"/>
          </a:xfrm>
          <a:prstGeom prst="rect">
            <a:avLst/>
          </a:prstGeom>
          <a:noFill/>
        </p:spPr>
        <p:txBody>
          <a:bodyPr wrap="none" rtlCol="0">
            <a:spAutoFit/>
          </a:bodyPr>
          <a:lstStyle/>
          <a:p>
            <a:endParaRPr lang="de-DE" sz="1400" dirty="0">
              <a:solidFill>
                <a:srgbClr val="FF0000"/>
              </a:solidFill>
            </a:endParaRPr>
          </a:p>
        </p:txBody>
      </p:sp>
      <p:sp>
        <p:nvSpPr>
          <p:cNvPr id="5" name="Titel 1">
            <a:extLst>
              <a:ext uri="{FF2B5EF4-FFF2-40B4-BE49-F238E27FC236}">
                <a16:creationId xmlns:a16="http://schemas.microsoft.com/office/drawing/2014/main" id="{DEBC52DF-8618-4157-8C44-EE1BB36DF886}"/>
              </a:ext>
            </a:extLst>
          </p:cNvPr>
          <p:cNvSpPr>
            <a:spLocks noGrp="1"/>
          </p:cNvSpPr>
          <p:nvPr>
            <p:ph type="title"/>
          </p:nvPr>
        </p:nvSpPr>
        <p:spPr>
          <a:xfrm>
            <a:off x="1291472" y="485046"/>
            <a:ext cx="8603027" cy="495342"/>
          </a:xfrm>
        </p:spPr>
        <p:txBody>
          <a:bodyPr>
            <a:normAutofit fontScale="90000"/>
          </a:bodyPr>
          <a:lstStyle/>
          <a:p>
            <a:r>
              <a:rPr lang="de-DE" sz="2000" b="1" dirty="0">
                <a:solidFill>
                  <a:schemeClr val="accent1">
                    <a:lumMod val="75000"/>
                  </a:schemeClr>
                </a:solidFill>
                <a:latin typeface="+mn-lt"/>
              </a:rPr>
              <a:t>Ehrungsveranstaltung langjähriger Sportabzeichen Prüfer am 16. Februar</a:t>
            </a:r>
            <a:endParaRPr lang="de-DE" sz="1300" b="1" dirty="0">
              <a:solidFill>
                <a:schemeClr val="accent1">
                  <a:lumMod val="75000"/>
                </a:schemeClr>
              </a:solidFill>
              <a:latin typeface="+mn-lt"/>
            </a:endParaRPr>
          </a:p>
        </p:txBody>
      </p:sp>
      <p:pic>
        <p:nvPicPr>
          <p:cNvPr id="7" name="Grafik 6" descr="Ein Bild, das Zeichnung enthält.&#10;&#10;Automatisch generierte Beschreibung">
            <a:extLst>
              <a:ext uri="{FF2B5EF4-FFF2-40B4-BE49-F238E27FC236}">
                <a16:creationId xmlns:a16="http://schemas.microsoft.com/office/drawing/2014/main" id="{D37F3083-C82D-4C6F-8556-11F8D0C25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D09B2D48-1DA6-4EF5-84E2-A88D7C013490}"/>
              </a:ext>
            </a:extLst>
          </p:cNvPr>
          <p:cNvSpPr>
            <a:spLocks noGrp="1"/>
          </p:cNvSpPr>
          <p:nvPr>
            <p:ph type="sldNum" sz="quarter" idx="12"/>
          </p:nvPr>
        </p:nvSpPr>
        <p:spPr/>
        <p:txBody>
          <a:bodyPr/>
          <a:lstStyle/>
          <a:p>
            <a:fld id="{E31375A4-56A4-47D6-9801-1991572033F7}" type="slidenum">
              <a:rPr lang="de-DE" smtClean="0"/>
              <a:t>9</a:t>
            </a:fld>
            <a:endParaRPr lang="de-DE" dirty="0"/>
          </a:p>
        </p:txBody>
      </p:sp>
      <p:graphicFrame>
        <p:nvGraphicFramePr>
          <p:cNvPr id="3" name="Diagramm 2">
            <a:extLst>
              <a:ext uri="{FF2B5EF4-FFF2-40B4-BE49-F238E27FC236}">
                <a16:creationId xmlns:a16="http://schemas.microsoft.com/office/drawing/2014/main" id="{2B565562-4A7F-19AF-EFE9-F6E53D2327D3}"/>
              </a:ext>
            </a:extLst>
          </p:cNvPr>
          <p:cNvGraphicFramePr>
            <a:graphicFrameLocks/>
          </p:cNvGraphicFramePr>
          <p:nvPr>
            <p:extLst>
              <p:ext uri="{D42A27DB-BD31-4B8C-83A1-F6EECF244321}">
                <p14:modId xmlns:p14="http://schemas.microsoft.com/office/powerpoint/2010/main" val="2115555354"/>
              </p:ext>
            </p:extLst>
          </p:nvPr>
        </p:nvGraphicFramePr>
        <p:xfrm>
          <a:off x="422465" y="1500886"/>
          <a:ext cx="6467475" cy="475730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feld 5">
            <a:extLst>
              <a:ext uri="{FF2B5EF4-FFF2-40B4-BE49-F238E27FC236}">
                <a16:creationId xmlns:a16="http://schemas.microsoft.com/office/drawing/2014/main" id="{801D0F0B-0375-D914-2D90-A2E16FFE7BB0}"/>
              </a:ext>
            </a:extLst>
          </p:cNvPr>
          <p:cNvSpPr txBox="1"/>
          <p:nvPr/>
        </p:nvSpPr>
        <p:spPr>
          <a:xfrm>
            <a:off x="7164371" y="1403958"/>
            <a:ext cx="4756385" cy="5082545"/>
          </a:xfrm>
          <a:prstGeom prst="rect">
            <a:avLst/>
          </a:prstGeom>
          <a:noFill/>
        </p:spPr>
        <p:txBody>
          <a:bodyPr wrap="square">
            <a:spAutoFit/>
          </a:bodyPr>
          <a:lstStyle/>
          <a:p>
            <a:pPr>
              <a:lnSpc>
                <a:spcPct val="130000"/>
              </a:lnSpc>
              <a:spcAft>
                <a:spcPts val="800"/>
              </a:spcAft>
            </a:pPr>
            <a:r>
              <a:rPr lang="de-DE" b="1" dirty="0">
                <a:latin typeface="Calibri" panose="020F0502020204030204" pitchFamily="34" charset="0"/>
                <a:ea typeface="Times New Roman" panose="02020603050405020304" pitchFamily="18" charset="0"/>
                <a:cs typeface="Times New Roman" panose="02020603050405020304" pitchFamily="18" charset="0"/>
              </a:rPr>
              <a:t>Langjährige Sportabzeichen Prüfer</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800"/>
              </a:spcAft>
            </a:pP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Seit vielen Jahrzehnten machen sich viele </a:t>
            </a:r>
            <a:r>
              <a:rPr lang="de-DE" sz="1800" dirty="0" err="1">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Sportabzeichenprüfer</a:t>
            </a:r>
            <a:r>
              <a:rPr lang="de-DE" sz="180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ehrenamtlich um das Allgemeinwohl verdient und bringen so viel Herzblut, guten Willen und persönlichen Einsatz ein. Ohne sie wäre die regelmäßige Durchführung des „Deutschen Sportabzeichens“ gar nicht möglich. Deshalb heben wir das Ehrenamt der Prüfer*innen besonders hervor und haben uns im Rahmen einer entsprechend würdigen Ehrungsfeier am 16. Februar 2023 bedankt.</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53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zu Gesundheit und Fitness (Breitbild)</Template>
  <TotalTime>0</TotalTime>
  <Words>3107</Words>
  <Application>Microsoft Office PowerPoint</Application>
  <PresentationFormat>Breitbild</PresentationFormat>
  <Paragraphs>558</Paragraphs>
  <Slides>43</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50" baseType="lpstr">
      <vt:lpstr>-apple-system</vt:lpstr>
      <vt:lpstr>Arial</vt:lpstr>
      <vt:lpstr>Calibri</vt:lpstr>
      <vt:lpstr>Calibri Light</vt:lpstr>
      <vt:lpstr>PT Sans</vt:lpstr>
      <vt:lpstr>Health Fitness 16x9</vt:lpstr>
      <vt:lpstr>Chart</vt:lpstr>
      <vt:lpstr>PowerPoint-Präsentation</vt:lpstr>
      <vt:lpstr>Sportabzeichen 2023</vt:lpstr>
      <vt:lpstr>Tagesordnung</vt:lpstr>
      <vt:lpstr>2. Personelles </vt:lpstr>
      <vt:lpstr>Wir bedanken uns bei Rainer Bellmann</vt:lpstr>
      <vt:lpstr>Wilfried Wehofsky / TSV Abbehausen</vt:lpstr>
      <vt:lpstr>Neues Duo wird begeistern:</vt:lpstr>
      <vt:lpstr>2 neue Vereine</vt:lpstr>
      <vt:lpstr>Ehrungsveranstaltung langjähriger Sportabzeichen Prüfer am 16. Februar</vt:lpstr>
      <vt:lpstr>PowerPoint-Präsentation</vt:lpstr>
      <vt:lpstr>PowerPoint-Präsentation</vt:lpstr>
      <vt:lpstr>Tagesordnung</vt:lpstr>
      <vt:lpstr>Entwicklung 2014 – 2022 Jugend vs. Erwachsene</vt:lpstr>
      <vt:lpstr>PowerPoint-Präsentation</vt:lpstr>
      <vt:lpstr>SPORTABZEICHEN Vereine im Zeitverlauf 2015 - 2022</vt:lpstr>
      <vt:lpstr>PowerPoint-Präsentation</vt:lpstr>
      <vt:lpstr>SPORTABZEICHEN Schulen im Zeitverlauf 2015 - 2022</vt:lpstr>
      <vt:lpstr>Auswertung des internen Sportabzeichen Schulwettbewerbs 2022 / Spende OLB</vt:lpstr>
      <vt:lpstr>Premiere: Sportabzeichen Lehrerwettbewerb</vt:lpstr>
      <vt:lpstr>LzO – Spende 1.000,-- Euro</vt:lpstr>
      <vt:lpstr>Tagesordnung</vt:lpstr>
      <vt:lpstr>PowerPoint-Präsentation</vt:lpstr>
      <vt:lpstr>Änderungen (in rot)  Nachweis der Schwimmfähigkeit</vt:lpstr>
      <vt:lpstr>PowerPoint-Präsentation</vt:lpstr>
      <vt:lpstr>NEUe Anforderungen ab 2024</vt:lpstr>
      <vt:lpstr>Tagesordnung</vt:lpstr>
      <vt:lpstr>5. Neues Format „Prüferausbildung“ ab 2023</vt:lpstr>
      <vt:lpstr>Tagesordnung</vt:lpstr>
      <vt:lpstr>6. Termine</vt:lpstr>
      <vt:lpstr>(Shuttle zwischen Schwimmbad und Sportplatz)</vt:lpstr>
      <vt:lpstr>Tagesordnung</vt:lpstr>
      <vt:lpstr>Tagesordnung</vt:lpstr>
      <vt:lpstr>PowerPoint-Präsentation</vt:lpstr>
      <vt:lpstr>Flüchtlinge</vt:lpstr>
      <vt:lpstr>Fördermöglichkeiten: BKK24</vt:lpstr>
      <vt:lpstr>Voraussetzungen:</vt:lpstr>
      <vt:lpstr>Fördermöglichkeiten: BKK24</vt:lpstr>
      <vt:lpstr>Fördermöglichkeiten: „sportabzeichentag“</vt:lpstr>
      <vt:lpstr>NEU ab 2024: Sportabzeichen „Digital“</vt:lpstr>
      <vt:lpstr>Mini-Sportabzeichen</vt:lpstr>
      <vt:lpstr>Tagesordnung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2016-12-14T19:58:04Z</dcterms:created>
  <dcterms:modified xsi:type="dcterms:W3CDTF">2023-03-16T12:08:35Z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